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sldIdLst>
    <p:sldId id="278" r:id="rId2"/>
    <p:sldId id="261" r:id="rId3"/>
    <p:sldId id="593" r:id="rId4"/>
    <p:sldId id="609" r:id="rId5"/>
    <p:sldId id="605" r:id="rId6"/>
    <p:sldId id="630" r:id="rId7"/>
    <p:sldId id="631" r:id="rId8"/>
    <p:sldId id="632" r:id="rId9"/>
    <p:sldId id="633" r:id="rId10"/>
    <p:sldId id="569" r:id="rId11"/>
    <p:sldId id="570" r:id="rId12"/>
    <p:sldId id="607" r:id="rId13"/>
    <p:sldId id="279" r:id="rId14"/>
    <p:sldId id="608" r:id="rId15"/>
    <p:sldId id="271" r:id="rId16"/>
    <p:sldId id="610" r:id="rId17"/>
    <p:sldId id="613" r:id="rId18"/>
    <p:sldId id="614" r:id="rId19"/>
    <p:sldId id="616" r:id="rId20"/>
    <p:sldId id="617" r:id="rId21"/>
    <p:sldId id="615" r:id="rId22"/>
    <p:sldId id="618" r:id="rId23"/>
    <p:sldId id="590" r:id="rId24"/>
    <p:sldId id="572" r:id="rId25"/>
    <p:sldId id="573" r:id="rId26"/>
    <p:sldId id="611" r:id="rId27"/>
    <p:sldId id="612" r:id="rId28"/>
    <p:sldId id="619" r:id="rId29"/>
    <p:sldId id="620" r:id="rId30"/>
    <p:sldId id="621" r:id="rId31"/>
    <p:sldId id="622" r:id="rId32"/>
    <p:sldId id="623" r:id="rId33"/>
    <p:sldId id="624" r:id="rId34"/>
    <p:sldId id="625" r:id="rId35"/>
    <p:sldId id="626" r:id="rId36"/>
    <p:sldId id="627" r:id="rId37"/>
    <p:sldId id="628" r:id="rId38"/>
    <p:sldId id="576" r:id="rId39"/>
    <p:sldId id="629" r:id="rId40"/>
    <p:sldId id="594" r:id="rId41"/>
    <p:sldId id="595" r:id="rId42"/>
    <p:sldId id="596" r:id="rId43"/>
    <p:sldId id="598" r:id="rId44"/>
    <p:sldId id="597" r:id="rId45"/>
    <p:sldId id="599" r:id="rId46"/>
    <p:sldId id="600" r:id="rId47"/>
    <p:sldId id="602" r:id="rId48"/>
    <p:sldId id="604" r:id="rId49"/>
    <p:sldId id="601" r:id="rId50"/>
    <p:sldId id="603" r:id="rId51"/>
    <p:sldId id="606" r:id="rId52"/>
    <p:sldId id="284" r:id="rId53"/>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347" autoAdjust="0"/>
  </p:normalViewPr>
  <p:slideViewPr>
    <p:cSldViewPr snapToGrid="0" snapToObjects="1">
      <p:cViewPr varScale="1">
        <p:scale>
          <a:sx n="64" d="100"/>
          <a:sy n="64" d="100"/>
        </p:scale>
        <p:origin x="1566" y="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TAB CUSTOMER.OVERVIEW.CSM from COS </a:t>
            </a:r>
            <a:r>
              <a:rPr lang="en-US" dirty="0">
                <a:effectLst/>
              </a:rPr>
              <a:t>CUSTOMER.OVERVIEW.CSM from ENQ CUSTOMER.SCV</a:t>
            </a:r>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12</a:t>
            </a:fld>
            <a:endParaRPr lang="en-US"/>
          </a:p>
        </p:txBody>
      </p:sp>
    </p:spTree>
    <p:extLst>
      <p:ext uri="{BB962C8B-B14F-4D97-AF65-F5344CB8AC3E}">
        <p14:creationId xmlns:p14="http://schemas.microsoft.com/office/powerpoint/2010/main" val="117920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285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US" dirty="0"/>
              <a:t>A composite screen is a collection of various screens in T24. </a:t>
            </a:r>
          </a:p>
          <a:p>
            <a:pPr marL="228600" indent="-228600">
              <a:buFontTx/>
              <a:buAutoNum type="arabicPeriod"/>
              <a:defRPr/>
            </a:pPr>
            <a:r>
              <a:rPr lang="en-US" dirty="0"/>
              <a:t>A composite screen is divided into frames of different sizes, as shown.</a:t>
            </a:r>
          </a:p>
          <a:p>
            <a:pPr marL="228600" indent="-228600">
              <a:buFontTx/>
              <a:buAutoNum type="arabicPeriod"/>
              <a:defRPr/>
            </a:pPr>
            <a:r>
              <a:rPr lang="en-US" dirty="0"/>
              <a:t>Each frame displays a screen from T24. Each frame may contain </a:t>
            </a:r>
            <a:r>
              <a:rPr lang="en-GB" dirty="0"/>
              <a:t>T24 menus or Tabbed Screens or URLs or other content.</a:t>
            </a:r>
          </a:p>
          <a:p>
            <a:pPr marL="228600" indent="-228600">
              <a:buFontTx/>
              <a:buAutoNum type="arabicPeriod"/>
              <a:defRPr/>
            </a:pPr>
            <a:r>
              <a:rPr lang="en-US" dirty="0"/>
              <a:t>Composite screens </a:t>
            </a:r>
            <a:r>
              <a:rPr lang="en-GB" dirty="0"/>
              <a:t>are defined in the T24 application </a:t>
            </a:r>
            <a:r>
              <a:rPr lang="en-GB" b="1" dirty="0"/>
              <a:t>EB</a:t>
            </a:r>
            <a:r>
              <a:rPr lang="en-GB" b="1" cap="all" dirty="0"/>
              <a:t>.COMPOSITE.SCREEN </a:t>
            </a:r>
            <a:endParaRPr lang="en-US" dirty="0"/>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25</a:t>
            </a:fld>
            <a:endParaRPr lang="en-US"/>
          </a:p>
        </p:txBody>
      </p:sp>
    </p:spTree>
    <p:extLst>
      <p:ext uri="{BB962C8B-B14F-4D97-AF65-F5344CB8AC3E}">
        <p14:creationId xmlns:p14="http://schemas.microsoft.com/office/powerpoint/2010/main" val="1201357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defRPr/>
            </a:pPr>
            <a:r>
              <a:rPr lang="en-US" dirty="0"/>
              <a:t>A composite screen is a collection of various screens in T24. </a:t>
            </a:r>
          </a:p>
          <a:p>
            <a:pPr marL="228600" indent="-228600">
              <a:buFontTx/>
              <a:buAutoNum type="arabicPeriod"/>
              <a:defRPr/>
            </a:pPr>
            <a:r>
              <a:rPr lang="en-US" dirty="0"/>
              <a:t>A composite screen is divided into frames of different sizes, as shown.</a:t>
            </a:r>
          </a:p>
          <a:p>
            <a:pPr marL="228600" indent="-228600">
              <a:buFontTx/>
              <a:buAutoNum type="arabicPeriod"/>
              <a:defRPr/>
            </a:pPr>
            <a:r>
              <a:rPr lang="en-US" dirty="0"/>
              <a:t>Each frame displays a screen from T24. Each frame may contain </a:t>
            </a:r>
            <a:r>
              <a:rPr lang="en-GB" dirty="0"/>
              <a:t>T24 menus or Tabbed Screens or URLs or other content.</a:t>
            </a:r>
          </a:p>
          <a:p>
            <a:pPr marL="228600" indent="-228600">
              <a:buFontTx/>
              <a:buAutoNum type="arabicPeriod"/>
              <a:defRPr/>
            </a:pPr>
            <a:r>
              <a:rPr lang="en-US" dirty="0"/>
              <a:t>Composite screens </a:t>
            </a:r>
            <a:r>
              <a:rPr lang="en-GB" dirty="0"/>
              <a:t>are defined in the T24 application </a:t>
            </a:r>
            <a:r>
              <a:rPr lang="en-GB" b="1" dirty="0"/>
              <a:t>EB</a:t>
            </a:r>
            <a:r>
              <a:rPr lang="en-GB" b="1" cap="all" dirty="0"/>
              <a:t>.COMPOSITE.SCREEN </a:t>
            </a:r>
            <a:endParaRPr lang="en-US" dirty="0"/>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26</a:t>
            </a:fld>
            <a:endParaRPr lang="en-US"/>
          </a:p>
        </p:txBody>
      </p:sp>
    </p:spTree>
    <p:extLst>
      <p:ext uri="{BB962C8B-B14F-4D97-AF65-F5344CB8AC3E}">
        <p14:creationId xmlns:p14="http://schemas.microsoft.com/office/powerpoint/2010/main" val="324984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itchFamily="34" charset="0"/>
              </a:rPr>
              <a:t>To create a composite screen use the built-in composite screen called SCREEN.DESIGNER. To launch a composite screen use the COS command. Specify COS &lt;space&gt; SCREEN.DESIGNER in the command line. This will launch the composite screen. Use the New Composite Screen link to create one. The id to your composite screen can be any alpha numeric text. </a:t>
            </a:r>
          </a:p>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27</a:t>
            </a:fld>
            <a:endParaRPr lang="en-US"/>
          </a:p>
        </p:txBody>
      </p:sp>
    </p:spTree>
    <p:extLst>
      <p:ext uri="{BB962C8B-B14F-4D97-AF65-F5344CB8AC3E}">
        <p14:creationId xmlns:p14="http://schemas.microsoft.com/office/powerpoint/2010/main" val="1388127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28</a:t>
            </a:fld>
            <a:endParaRPr lang="en-US"/>
          </a:p>
        </p:txBody>
      </p:sp>
    </p:spTree>
    <p:extLst>
      <p:ext uri="{BB962C8B-B14F-4D97-AF65-F5344CB8AC3E}">
        <p14:creationId xmlns:p14="http://schemas.microsoft.com/office/powerpoint/2010/main" val="38074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dirty="0">
                <a:latin typeface="Arial" pitchFamily="34" charset="0"/>
              </a:rPr>
              <a:t>Launch EB.COMPOSITE.SCREEN,INPUT version</a:t>
            </a:r>
          </a:p>
          <a:p>
            <a:pPr marL="228600" indent="-228600">
              <a:buFontTx/>
              <a:buAutoNum type="arabicPeriod"/>
            </a:pPr>
            <a:r>
              <a:rPr lang="en-US" dirty="0">
                <a:latin typeface="Arial" pitchFamily="34" charset="0"/>
              </a:rPr>
              <a:t>The ID can be any alpha-numeric text</a:t>
            </a:r>
          </a:p>
          <a:p>
            <a:pPr marL="228600" indent="-228600">
              <a:buFontTx/>
              <a:buAutoNum type="arabicPeriod"/>
            </a:pPr>
            <a:r>
              <a:rPr lang="en-US" dirty="0">
                <a:latin typeface="Arial" pitchFamily="34" charset="0"/>
              </a:rPr>
              <a:t>TITLE – Specify the title for the composite screen. The text specified here will be displayed as the description text of your composite screen. </a:t>
            </a:r>
          </a:p>
          <a:p>
            <a:pPr marL="228600" indent="-228600">
              <a:buFontTx/>
              <a:buAutoNum type="arabicPeriod"/>
            </a:pPr>
            <a:r>
              <a:rPr lang="en-US" dirty="0">
                <a:latin typeface="Arial" pitchFamily="34" charset="0"/>
              </a:rPr>
              <a:t>A composite screen is divided into frames. Now where do you specify these framesets?</a:t>
            </a:r>
          </a:p>
          <a:p>
            <a:pPr marL="0" indent="0">
              <a:buFontTx/>
              <a:buNone/>
            </a:pPr>
            <a:endParaRPr lang="en-US" dirty="0">
              <a:latin typeface="Arial" pitchFamily="34" charset="0"/>
            </a:endParaRPr>
          </a:p>
          <a:p>
            <a:pPr marL="0" indent="0">
              <a:buFontTx/>
              <a:buNone/>
            </a:pPr>
            <a:r>
              <a:rPr lang="en-US" dirty="0">
                <a:latin typeface="Arial" pitchFamily="34" charset="0"/>
              </a:rPr>
              <a:t>First Frame</a:t>
            </a:r>
          </a:p>
          <a:p>
            <a:pPr marL="228600" indent="-228600">
              <a:buFontTx/>
              <a:buAutoNum type="arabicPeriod"/>
            </a:pPr>
            <a:r>
              <a:rPr lang="en-US" dirty="0">
                <a:latin typeface="Arial" pitchFamily="34" charset="0"/>
              </a:rPr>
              <a:t>CONTENT.TYPE – Here you specify the content of a frame. This field has various options in it, one among the options  is OPEN.FRAME. By choosing the OPEN.FRAME option you tell the system to open a frameset. </a:t>
            </a:r>
          </a:p>
          <a:p>
            <a:pPr marL="228600" indent="-228600">
              <a:buFontTx/>
              <a:buAutoNum type="arabicPeriod"/>
            </a:pPr>
            <a:r>
              <a:rPr lang="en-GB" dirty="0">
                <a:latin typeface="Arial" pitchFamily="34" charset="0"/>
              </a:rPr>
              <a:t>ROWS – Is the frameset divided into rows or columns? If it is a row-wise separation then specify the split-up for each row. Here it is specified as 25%,* which implies that the  entire window is divided into two frames. The top frame occupies 25% of the entire browser window and bottom frame occupies the remaining 75%</a:t>
            </a:r>
          </a:p>
          <a:p>
            <a:pPr marL="0" indent="0">
              <a:buFontTx/>
              <a:buNone/>
            </a:pPr>
            <a:endParaRPr lang="en-US" dirty="0">
              <a:latin typeface="Arial" pitchFamily="34" charset="0"/>
            </a:endParaRPr>
          </a:p>
          <a:p>
            <a:pPr marL="0" indent="0">
              <a:buFontTx/>
              <a:buNone/>
            </a:pPr>
            <a:r>
              <a:rPr lang="en-US" dirty="0">
                <a:latin typeface="Arial" pitchFamily="34" charset="0"/>
              </a:rPr>
              <a:t>Second Frame</a:t>
            </a:r>
          </a:p>
          <a:p>
            <a:pPr marL="228600" indent="-228600">
              <a:buFontTx/>
              <a:buAutoNum type="arabicPeriod"/>
            </a:pPr>
            <a:r>
              <a:rPr lang="en-US" dirty="0">
                <a:latin typeface="Arial" pitchFamily="34" charset="0"/>
              </a:rPr>
              <a:t>The top frame must contain the Tabbed Screen. Therefore in the next multi-value field of CONTENT.TYPE choose Tab. </a:t>
            </a:r>
          </a:p>
          <a:p>
            <a:pPr marL="228600" indent="-228600">
              <a:buFontTx/>
              <a:buAutoNum type="arabicPeriod"/>
            </a:pPr>
            <a:r>
              <a:rPr lang="en-GB" dirty="0">
                <a:latin typeface="Arial" pitchFamily="34" charset="0"/>
              </a:rPr>
              <a:t>D</a:t>
            </a:r>
            <a:r>
              <a:rPr lang="en-US" dirty="0" err="1">
                <a:latin typeface="Arial" pitchFamily="34" charset="0"/>
              </a:rPr>
              <a:t>efine</a:t>
            </a:r>
            <a:r>
              <a:rPr lang="en-US" dirty="0">
                <a:latin typeface="Arial" pitchFamily="34" charset="0"/>
              </a:rPr>
              <a:t> the contents of the bottom frame.</a:t>
            </a:r>
          </a:p>
          <a:p>
            <a:pPr marL="228600" indent="-228600">
              <a:buFontTx/>
              <a:buAutoNum type="arabicPeriod"/>
            </a:pPr>
            <a:endParaRPr lang="en-US" dirty="0">
              <a:latin typeface="Arial" pitchFamily="34" charset="0"/>
            </a:endParaRPr>
          </a:p>
          <a:p>
            <a:pPr marL="0" indent="0">
              <a:buFontTx/>
              <a:buNone/>
            </a:pPr>
            <a:r>
              <a:rPr lang="en-US" dirty="0">
                <a:latin typeface="Arial" pitchFamily="34" charset="0"/>
              </a:rPr>
              <a:t>Third Frame</a:t>
            </a:r>
          </a:p>
          <a:p>
            <a:pPr marL="0" indent="0">
              <a:buFont typeface="+mj-lt"/>
              <a:buNone/>
              <a:defRPr/>
            </a:pPr>
            <a:r>
              <a:rPr lang="en-US" dirty="0"/>
              <a:t>CONTENT.TYPE – Specify BLANK option to tell the system to display a blank space here. </a:t>
            </a:r>
          </a:p>
          <a:p>
            <a:pPr marL="0" indent="0">
              <a:buFont typeface="+mj-lt"/>
              <a:buNone/>
              <a:defRPr/>
            </a:pPr>
            <a:endParaRPr lang="en-US" dirty="0"/>
          </a:p>
          <a:p>
            <a:pPr marL="0" indent="0">
              <a:buFont typeface="+mj-lt"/>
              <a:buNone/>
              <a:defRPr/>
            </a:pPr>
            <a:r>
              <a:rPr lang="en-US" dirty="0"/>
              <a:t>Fourth Frame</a:t>
            </a:r>
          </a:p>
          <a:p>
            <a:pPr marL="0" indent="0">
              <a:buFont typeface="+mj-lt"/>
              <a:buNone/>
              <a:defRPr/>
            </a:pPr>
            <a:r>
              <a:rPr lang="en-US" dirty="0"/>
              <a:t>C</a:t>
            </a:r>
            <a:r>
              <a:rPr lang="en-GB" dirty="0"/>
              <a:t>lose the opened frame in CONTENT.TYPE 1 (</a:t>
            </a:r>
            <a:r>
              <a:rPr lang="en-GB" dirty="0" err="1"/>
              <a:t>Multivalue</a:t>
            </a:r>
            <a:r>
              <a:rPr lang="en-GB" dirty="0"/>
              <a:t> 1).</a:t>
            </a:r>
          </a:p>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29</a:t>
            </a:fld>
            <a:endParaRPr lang="en-US"/>
          </a:p>
        </p:txBody>
      </p:sp>
    </p:spTree>
    <p:extLst>
      <p:ext uri="{BB962C8B-B14F-4D97-AF65-F5344CB8AC3E}">
        <p14:creationId xmlns:p14="http://schemas.microsoft.com/office/powerpoint/2010/main" val="179025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itchFamily="34" charset="0"/>
              </a:rPr>
              <a:t>CONTENT – Here you specify the content of the frame i.e., the name of Tabbed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ITEMS – In the empty frame you may launch enquiries, versions or any unassigned requests. The field ITEMS </a:t>
            </a:r>
            <a:r>
              <a:rPr lang="en-GB" dirty="0"/>
              <a:t>is used to define what requests should be sent to this blank frame. </a:t>
            </a:r>
            <a:r>
              <a:rPr lang="en-US" dirty="0"/>
              <a:t>The request is assigned to a window by running through each item until a valid match is found for the request. When you choose the ALL option here you tell the system to launch all unassigned requests in this frame.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itchFamily="34" charset="0"/>
            </a:endParaRPr>
          </a:p>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30</a:t>
            </a:fld>
            <a:endParaRPr lang="en-US"/>
          </a:p>
        </p:txBody>
      </p:sp>
    </p:spTree>
    <p:extLst>
      <p:ext uri="{BB962C8B-B14F-4D97-AF65-F5344CB8AC3E}">
        <p14:creationId xmlns:p14="http://schemas.microsoft.com/office/powerpoint/2010/main" val="3761064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31</a:t>
            </a:fld>
            <a:endParaRPr lang="en-US"/>
          </a:p>
        </p:txBody>
      </p:sp>
    </p:spTree>
    <p:extLst>
      <p:ext uri="{BB962C8B-B14F-4D97-AF65-F5344CB8AC3E}">
        <p14:creationId xmlns:p14="http://schemas.microsoft.com/office/powerpoint/2010/main" val="3421279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32</a:t>
            </a:fld>
            <a:endParaRPr lang="en-US"/>
          </a:p>
        </p:txBody>
      </p:sp>
    </p:spTree>
    <p:extLst>
      <p:ext uri="{BB962C8B-B14F-4D97-AF65-F5344CB8AC3E}">
        <p14:creationId xmlns:p14="http://schemas.microsoft.com/office/powerpoint/2010/main" val="103904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33</a:t>
            </a:fld>
            <a:endParaRPr lang="en-US"/>
          </a:p>
        </p:txBody>
      </p:sp>
    </p:spTree>
    <p:extLst>
      <p:ext uri="{BB962C8B-B14F-4D97-AF65-F5344CB8AC3E}">
        <p14:creationId xmlns:p14="http://schemas.microsoft.com/office/powerpoint/2010/main" val="192044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15</a:t>
            </a:fld>
            <a:endParaRPr lang="en-US"/>
          </a:p>
        </p:txBody>
      </p:sp>
    </p:spTree>
    <p:extLst>
      <p:ext uri="{BB962C8B-B14F-4D97-AF65-F5344CB8AC3E}">
        <p14:creationId xmlns:p14="http://schemas.microsoft.com/office/powerpoint/2010/main" val="3436494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34</a:t>
            </a:fld>
            <a:endParaRPr lang="en-US"/>
          </a:p>
        </p:txBody>
      </p:sp>
    </p:spTree>
    <p:extLst>
      <p:ext uri="{BB962C8B-B14F-4D97-AF65-F5344CB8AC3E}">
        <p14:creationId xmlns:p14="http://schemas.microsoft.com/office/powerpoint/2010/main" val="336566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ENQ CUSTOMER.CREATE.ACCOUNT could be copied to create new ENQ CUSTOMER.OPEN.COS</a:t>
            </a:r>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35</a:t>
            </a:fld>
            <a:endParaRPr lang="en-US"/>
          </a:p>
        </p:txBody>
      </p:sp>
    </p:spTree>
    <p:extLst>
      <p:ext uri="{BB962C8B-B14F-4D97-AF65-F5344CB8AC3E}">
        <p14:creationId xmlns:p14="http://schemas.microsoft.com/office/powerpoint/2010/main" val="1028444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ENQ CUSTOMER.CREATE.ACCOUNT could be copied to create new ENQ CUSTOMER.OPEN.COS</a:t>
            </a:r>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36</a:t>
            </a:fld>
            <a:endParaRPr lang="en-US"/>
          </a:p>
        </p:txBody>
      </p:sp>
    </p:spTree>
    <p:extLst>
      <p:ext uri="{BB962C8B-B14F-4D97-AF65-F5344CB8AC3E}">
        <p14:creationId xmlns:p14="http://schemas.microsoft.com/office/powerpoint/2010/main" val="1227658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ENQ CUSTOMER.CREATE.ACCOUNT could be copied to create new ENQ CUSTOMER.OPEN.COS</a:t>
            </a:r>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37</a:t>
            </a:fld>
            <a:endParaRPr lang="en-US"/>
          </a:p>
        </p:txBody>
      </p:sp>
    </p:spTree>
    <p:extLst>
      <p:ext uri="{BB962C8B-B14F-4D97-AF65-F5344CB8AC3E}">
        <p14:creationId xmlns:p14="http://schemas.microsoft.com/office/powerpoint/2010/main" val="87558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itchFamily="34" charset="0"/>
              </a:rPr>
              <a:t>The workshop tests your understanding on composite screen. The requirement is as follows,</a:t>
            </a:r>
          </a:p>
          <a:p>
            <a:endParaRPr lang="en-US" dirty="0">
              <a:latin typeface="Arial" pitchFamily="34" charset="0"/>
            </a:endParaRPr>
          </a:p>
          <a:p>
            <a:r>
              <a:rPr lang="en-US" dirty="0">
                <a:latin typeface="Arial" pitchFamily="34" charset="0"/>
              </a:rPr>
              <a:t>1. Design a composite screen in T24 to launch the given enquiries</a:t>
            </a:r>
          </a:p>
          <a:p>
            <a:endParaRPr lang="en-US" dirty="0">
              <a:latin typeface="Arial" pitchFamily="34" charset="0"/>
            </a:endParaRPr>
          </a:p>
          <a:p>
            <a:pPr marL="0" lvl="1"/>
            <a:r>
              <a:rPr lang="en-US" dirty="0">
                <a:latin typeface="Arial" pitchFamily="34" charset="0"/>
              </a:rPr>
              <a:t>	1. 1 The enquiry to be launched on the left frame is LD.COMMITMENT.DRAWING</a:t>
            </a:r>
          </a:p>
          <a:p>
            <a:endParaRPr lang="en-US" dirty="0">
              <a:latin typeface="Arial" pitchFamily="34" charset="0"/>
            </a:endParaRPr>
          </a:p>
          <a:p>
            <a:pPr marL="0" lvl="1"/>
            <a:r>
              <a:rPr lang="en-US" dirty="0">
                <a:latin typeface="Arial" pitchFamily="34" charset="0"/>
              </a:rPr>
              <a:t>	1.2  The enquiry to be launched on the right frame is LD.LOAN.TODAY</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38</a:t>
            </a:fld>
            <a:endParaRPr lang="en-US"/>
          </a:p>
        </p:txBody>
      </p:sp>
    </p:spTree>
    <p:extLst>
      <p:ext uri="{BB962C8B-B14F-4D97-AF65-F5344CB8AC3E}">
        <p14:creationId xmlns:p14="http://schemas.microsoft.com/office/powerpoint/2010/main" val="183557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16</a:t>
            </a:fld>
            <a:endParaRPr lang="en-US"/>
          </a:p>
        </p:txBody>
      </p:sp>
    </p:spTree>
    <p:extLst>
      <p:ext uri="{BB962C8B-B14F-4D97-AF65-F5344CB8AC3E}">
        <p14:creationId xmlns:p14="http://schemas.microsoft.com/office/powerpoint/2010/main" val="418826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17</a:t>
            </a:fld>
            <a:endParaRPr lang="en-US"/>
          </a:p>
        </p:txBody>
      </p:sp>
    </p:spTree>
    <p:extLst>
      <p:ext uri="{BB962C8B-B14F-4D97-AF65-F5344CB8AC3E}">
        <p14:creationId xmlns:p14="http://schemas.microsoft.com/office/powerpoint/2010/main" val="3499814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18</a:t>
            </a:fld>
            <a:endParaRPr lang="en-US"/>
          </a:p>
        </p:txBody>
      </p:sp>
    </p:spTree>
    <p:extLst>
      <p:ext uri="{BB962C8B-B14F-4D97-AF65-F5344CB8AC3E}">
        <p14:creationId xmlns:p14="http://schemas.microsoft.com/office/powerpoint/2010/main" val="4243927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19</a:t>
            </a:fld>
            <a:endParaRPr lang="en-US"/>
          </a:p>
        </p:txBody>
      </p:sp>
    </p:spTree>
    <p:extLst>
      <p:ext uri="{BB962C8B-B14F-4D97-AF65-F5344CB8AC3E}">
        <p14:creationId xmlns:p14="http://schemas.microsoft.com/office/powerpoint/2010/main" val="224355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20</a:t>
            </a:fld>
            <a:endParaRPr lang="en-US"/>
          </a:p>
        </p:txBody>
      </p:sp>
    </p:spTree>
    <p:extLst>
      <p:ext uri="{BB962C8B-B14F-4D97-AF65-F5344CB8AC3E}">
        <p14:creationId xmlns:p14="http://schemas.microsoft.com/office/powerpoint/2010/main" val="1541219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21</a:t>
            </a:fld>
            <a:endParaRPr lang="en-US"/>
          </a:p>
        </p:txBody>
      </p:sp>
    </p:spTree>
    <p:extLst>
      <p:ext uri="{BB962C8B-B14F-4D97-AF65-F5344CB8AC3E}">
        <p14:creationId xmlns:p14="http://schemas.microsoft.com/office/powerpoint/2010/main" val="328054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22</a:t>
            </a:fld>
            <a:endParaRPr lang="en-US"/>
          </a:p>
        </p:txBody>
      </p:sp>
    </p:spTree>
    <p:extLst>
      <p:ext uri="{BB962C8B-B14F-4D97-AF65-F5344CB8AC3E}">
        <p14:creationId xmlns:p14="http://schemas.microsoft.com/office/powerpoint/2010/main" val="386764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3DE85BC5-A8F2-4AF4-BC6E-028FF2A18E26}" type="datetime1">
              <a:rPr lang="ru-RU" smtClean="0"/>
              <a:t>12.10.2021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0BE6624A-BACC-441B-A554-C82D6892E20A}" type="datetime1">
              <a:rPr lang="ru-RU" smtClean="0"/>
              <a:t>12.10.2021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32C97480-FF53-4FF8-9C26-778D459F2703}" type="datetime1">
              <a:rPr lang="ru-RU" smtClean="0"/>
              <a:t>12.10.2021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ED448BD0-EFDB-4A28-8AA9-4F3B41EC9741}" type="datetime1">
              <a:rPr lang="ru-RU" smtClean="0"/>
              <a:t>12.10.2021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82BFAF69-3859-4582-AD0D-C4EE5F6BD5BE}" type="datetime1">
              <a:rPr lang="ru-RU" smtClean="0"/>
              <a:t>12.10.2021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BD86CF2C-57ED-452B-AE8A-2C84AE8E6FDA}" type="datetime1">
              <a:rPr lang="ru-RU" smtClean="0"/>
              <a:t>12.10.2021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BF5CF96C-50C5-4A5D-9891-EE82E75C716B}" type="datetime1">
              <a:rPr lang="ru-RU" smtClean="0"/>
              <a:t>12.10.2021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045BDBA9-0A50-4CFF-A15B-F4FD06DCC0C8}" type="datetime1">
              <a:rPr lang="ru-RU" smtClean="0"/>
              <a:t>12.10.2021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68B21F2E-0125-4E48-B4BF-1A21C9BAB54E}" type="datetime1">
              <a:rPr lang="ru-RU" smtClean="0"/>
              <a:t>12.10.2021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8213A35C-D238-42B5-8074-63F6D5F95983}" type="datetime1">
              <a:rPr lang="ru-RU" smtClean="0"/>
              <a:t>12.10.2021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8C8C641E-2FEF-40F9-94CF-675E5F972D26}" type="datetime1">
              <a:rPr lang="ru-RU" smtClean="0"/>
              <a:t>12.10.2021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B5D98EE-6984-40E6-A8A5-95CA10551993}" type="datetime1">
              <a:rPr lang="ru-RU" smtClean="0"/>
              <a:t>12.10.2021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a:t>
            </a:r>
            <a:r>
              <a:rPr lang="ru-RU" sz="2400" dirty="0">
                <a:solidFill>
                  <a:schemeClr val="bg1"/>
                </a:solidFill>
                <a:latin typeface="Tahoma"/>
                <a:cs typeface="Tahoma"/>
              </a:rPr>
              <a:t>10</a:t>
            </a:r>
            <a:r>
              <a:rPr lang="en-US" sz="2400" dirty="0">
                <a:solidFill>
                  <a:schemeClr val="bg1"/>
                </a:solidFill>
                <a:latin typeface="Tahoma"/>
                <a:cs typeface="Tahoma"/>
              </a:rPr>
              <a:t>. Tabbed and Composite Screens</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dirty="0">
                <a:solidFill>
                  <a:schemeClr val="bg1"/>
                </a:solidFill>
                <a:latin typeface="Tahoma"/>
                <a:cs typeface="Tahoma"/>
              </a:rPr>
              <a:t>Transact (T24) Technical 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1129423" y="1755454"/>
            <a:ext cx="7270134" cy="3135080"/>
          </a:xfrm>
        </p:spPr>
        <p:txBody>
          <a:bodyPr>
            <a:normAutofit/>
          </a:bodyPr>
          <a:lstStyle/>
          <a:p>
            <a:pPr marL="0" indent="0" algn="just">
              <a:spcAft>
                <a:spcPts val="600"/>
              </a:spcAft>
              <a:buNone/>
            </a:pPr>
            <a:r>
              <a:rPr lang="en-US" dirty="0">
                <a:latin typeface="Tahoma" panose="020B0604030504040204" pitchFamily="34" charset="0"/>
                <a:ea typeface="Tahoma" panose="020B0604030504040204" pitchFamily="34" charset="0"/>
                <a:cs typeface="Tahoma" panose="020B0604030504040204" pitchFamily="34" charset="0"/>
              </a:rPr>
              <a:t>T24 Tabbed Screens</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Tabbed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0A863922-5D47-476E-A38D-1589452E7AE3}"/>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303957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Tabbed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Прямоугольник 12">
            <a:extLst>
              <a:ext uri="{FF2B5EF4-FFF2-40B4-BE49-F238E27FC236}">
                <a16:creationId xmlns:a16="http://schemas.microsoft.com/office/drawing/2014/main" id="{234AB507-AC40-4A97-ACFA-2682BD8F39D0}"/>
              </a:ext>
            </a:extLst>
          </p:cNvPr>
          <p:cNvSpPr/>
          <p:nvPr/>
        </p:nvSpPr>
        <p:spPr>
          <a:xfrm>
            <a:off x="103909" y="679626"/>
            <a:ext cx="8114116" cy="307777"/>
          </a:xfrm>
          <a:prstGeom prst="rect">
            <a:avLst/>
          </a:prstGeom>
        </p:spPr>
        <p:txBody>
          <a:bodyPr wrap="square">
            <a:spAutoFit/>
          </a:bodyPr>
          <a:lstStyle/>
          <a:p>
            <a:r>
              <a:rPr lang="vi-VN" sz="1400" b="1" dirty="0">
                <a:latin typeface="Tahoma" panose="020B0604030504040204" pitchFamily="34" charset="0"/>
                <a:ea typeface="Tahoma" panose="020B0604030504040204" pitchFamily="34" charset="0"/>
                <a:cs typeface="Tahoma" panose="020B0604030504040204" pitchFamily="34" charset="0"/>
              </a:rPr>
              <a:t>Tabbed Screen</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can include the data from different applications (unlike Versions with Tabs)</a:t>
            </a:r>
            <a:r>
              <a:rPr lang="ru-RU" sz="1400" dirty="0">
                <a:latin typeface="Tahoma" panose="020B0604030504040204" pitchFamily="34" charset="0"/>
                <a:ea typeface="Tahoma" panose="020B0604030504040204" pitchFamily="34" charset="0"/>
                <a:cs typeface="Tahoma" panose="020B0604030504040204" pitchFamily="34" charset="0"/>
              </a:rPr>
              <a:t>.</a:t>
            </a:r>
          </a:p>
        </p:txBody>
      </p:sp>
      <p:sp>
        <p:nvSpPr>
          <p:cNvPr id="15" name="Прямоугольник 14">
            <a:extLst>
              <a:ext uri="{FF2B5EF4-FFF2-40B4-BE49-F238E27FC236}">
                <a16:creationId xmlns:a16="http://schemas.microsoft.com/office/drawing/2014/main" id="{84E71674-F550-4643-8F5D-86C6A5EF4301}"/>
              </a:ext>
            </a:extLst>
          </p:cNvPr>
          <p:cNvSpPr/>
          <p:nvPr/>
        </p:nvSpPr>
        <p:spPr>
          <a:xfrm>
            <a:off x="90678" y="1098385"/>
            <a:ext cx="8763955" cy="523220"/>
          </a:xfrm>
          <a:prstGeom prst="rect">
            <a:avLst/>
          </a:prstGeom>
        </p:spPr>
        <p:txBody>
          <a:bodyPr wrap="square">
            <a:spAutoFit/>
          </a:bodyPr>
          <a:lstStyle/>
          <a:p>
            <a:pPr algn="just"/>
            <a:r>
              <a:rPr lang="en-US" sz="1400" dirty="0">
                <a:latin typeface="Tahoma" panose="020B0604030504040204" pitchFamily="34" charset="0"/>
                <a:ea typeface="Tahoma" panose="020B0604030504040204" pitchFamily="34" charset="0"/>
                <a:cs typeface="Tahoma" panose="020B0604030504040204" pitchFamily="34" charset="0"/>
              </a:rPr>
              <a:t>This is an example of </a:t>
            </a:r>
            <a:r>
              <a:rPr lang="en-US" sz="1400" b="1" dirty="0">
                <a:latin typeface="Tahoma" panose="020B0604030504040204" pitchFamily="34" charset="0"/>
                <a:ea typeface="Tahoma" panose="020B0604030504040204" pitchFamily="34" charset="0"/>
                <a:cs typeface="Tahoma" panose="020B0604030504040204" pitchFamily="34" charset="0"/>
              </a:rPr>
              <a:t>Version with Tabs</a:t>
            </a:r>
            <a:r>
              <a:rPr lang="en-US" sz="1400" dirty="0">
                <a:latin typeface="Tahoma" panose="020B0604030504040204" pitchFamily="34" charset="0"/>
                <a:ea typeface="Tahoma" panose="020B0604030504040204" pitchFamily="34" charset="0"/>
                <a:cs typeface="Tahoma" panose="020B0604030504040204" pitchFamily="34" charset="0"/>
              </a:rPr>
              <a:t> for Customer application</a:t>
            </a:r>
            <a:r>
              <a:rPr lang="ru-RU" sz="1400" dirty="0">
                <a:latin typeface="Tahoma" panose="020B0604030504040204" pitchFamily="34" charset="0"/>
                <a:ea typeface="Tahoma" panose="020B0604030504040204" pitchFamily="34" charset="0"/>
                <a:cs typeface="Tahoma" panose="020B0604030504040204" pitchFamily="34" charset="0"/>
              </a:rPr>
              <a:t>.</a:t>
            </a:r>
            <a:r>
              <a:rPr lang="en-US" sz="1400" dirty="0">
                <a:latin typeface="Tahoma" panose="020B0604030504040204" pitchFamily="34" charset="0"/>
                <a:ea typeface="Tahoma" panose="020B0604030504040204" pitchFamily="34" charset="0"/>
                <a:cs typeface="Tahoma" panose="020B0604030504040204" pitchFamily="34" charset="0"/>
              </a:rPr>
              <a:t> All Tabs include fields only from one chosen record of Customer application.</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11</a:t>
            </a:fld>
            <a:endParaRPr lang="ru-RU"/>
          </a:p>
        </p:txBody>
      </p:sp>
      <p:pic>
        <p:nvPicPr>
          <p:cNvPr id="6" name="Рисунок 5">
            <a:extLst>
              <a:ext uri="{FF2B5EF4-FFF2-40B4-BE49-F238E27FC236}">
                <a16:creationId xmlns:a16="http://schemas.microsoft.com/office/drawing/2014/main" id="{D49C9BD5-77BD-4A4D-B6C2-8D83D19D525A}"/>
              </a:ext>
            </a:extLst>
          </p:cNvPr>
          <p:cNvPicPr>
            <a:picLocks noChangeAspect="1"/>
          </p:cNvPicPr>
          <p:nvPr/>
        </p:nvPicPr>
        <p:blipFill rotWithShape="1">
          <a:blip r:embed="rId6"/>
          <a:srcRect t="11819" b="24517"/>
          <a:stretch/>
        </p:blipFill>
        <p:spPr>
          <a:xfrm>
            <a:off x="9844" y="1633105"/>
            <a:ext cx="9144000" cy="310253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03404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Tabbed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Прямоугольник 15">
            <a:extLst>
              <a:ext uri="{FF2B5EF4-FFF2-40B4-BE49-F238E27FC236}">
                <a16:creationId xmlns:a16="http://schemas.microsoft.com/office/drawing/2014/main" id="{67404C41-5B65-4AF3-B27C-6E9246F5033E}"/>
              </a:ext>
            </a:extLst>
          </p:cNvPr>
          <p:cNvSpPr/>
          <p:nvPr/>
        </p:nvSpPr>
        <p:spPr>
          <a:xfrm>
            <a:off x="172583" y="2286682"/>
            <a:ext cx="4688010" cy="1169551"/>
          </a:xfrm>
          <a:prstGeom prst="rect">
            <a:avLst/>
          </a:prstGeom>
        </p:spPr>
        <p:txBody>
          <a:bodyPr wrap="square">
            <a:spAutoFit/>
          </a:bodyPr>
          <a:lstStyle/>
          <a:p>
            <a:pPr algn="just"/>
            <a:r>
              <a:rPr lang="en-US" sz="1400" dirty="0">
                <a:latin typeface="Tahoma" panose="020B0604030504040204" pitchFamily="34" charset="0"/>
                <a:ea typeface="Tahoma" panose="020B0604030504040204" pitchFamily="34" charset="0"/>
                <a:cs typeface="Tahoma" panose="020B0604030504040204" pitchFamily="34" charset="0"/>
              </a:rPr>
              <a:t>This is an example of </a:t>
            </a:r>
            <a:r>
              <a:rPr lang="vi-VN" sz="1400" b="1" dirty="0">
                <a:latin typeface="Tahoma" panose="020B0604030504040204" pitchFamily="34" charset="0"/>
                <a:ea typeface="Tahoma" panose="020B0604030504040204" pitchFamily="34" charset="0"/>
                <a:cs typeface="Tahoma" panose="020B0604030504040204" pitchFamily="34" charset="0"/>
              </a:rPr>
              <a:t>Tabbed Screen</a:t>
            </a:r>
            <a:r>
              <a:rPr lang="ru-RU" sz="1400" dirty="0">
                <a:latin typeface="Tahoma" panose="020B0604030504040204" pitchFamily="34" charset="0"/>
                <a:ea typeface="Tahoma" panose="020B0604030504040204" pitchFamily="34" charset="0"/>
                <a:cs typeface="Tahoma" panose="020B0604030504040204" pitchFamily="34" charset="0"/>
              </a:rPr>
              <a:t>.</a:t>
            </a:r>
            <a:r>
              <a:rPr lang="en-US" sz="1400" dirty="0">
                <a:latin typeface="Tahoma" panose="020B0604030504040204" pitchFamily="34" charset="0"/>
                <a:ea typeface="Tahoma" panose="020B0604030504040204" pitchFamily="34" charset="0"/>
                <a:cs typeface="Tahoma" panose="020B0604030504040204" pitchFamily="34" charset="0"/>
              </a:rPr>
              <a:t> Each Tab can include the data from different applications.</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For example, for one chosen Customer we can see in one Tab – Address (from one application), in another Tab – Documents (from another application) etc</a:t>
            </a:r>
            <a:r>
              <a:rPr lang="ru-RU" sz="1400" dirty="0">
                <a:latin typeface="Tahoma" panose="020B0604030504040204" pitchFamily="34" charset="0"/>
                <a:ea typeface="Tahoma" panose="020B0604030504040204" pitchFamily="34" charset="0"/>
                <a:cs typeface="Tahoma" panose="020B0604030504040204" pitchFamily="34" charset="0"/>
              </a:rPr>
              <a:t>.</a:t>
            </a:r>
          </a:p>
        </p:txBody>
      </p:sp>
      <p:sp>
        <p:nvSpPr>
          <p:cNvPr id="19" name="Прямоугольник 18">
            <a:extLst>
              <a:ext uri="{FF2B5EF4-FFF2-40B4-BE49-F238E27FC236}">
                <a16:creationId xmlns:a16="http://schemas.microsoft.com/office/drawing/2014/main" id="{1044116A-C89B-4915-B838-5F90258CB19B}"/>
              </a:ext>
            </a:extLst>
          </p:cNvPr>
          <p:cNvSpPr/>
          <p:nvPr/>
        </p:nvSpPr>
        <p:spPr>
          <a:xfrm>
            <a:off x="5599292" y="2286682"/>
            <a:ext cx="2931645" cy="1815882"/>
          </a:xfrm>
          <a:prstGeom prst="rect">
            <a:avLst/>
          </a:prstGeom>
        </p:spPr>
        <p:txBody>
          <a:bodyPr wrap="square">
            <a:spAutoFit/>
          </a:bodyPr>
          <a:lstStyle/>
          <a:p>
            <a:pPr algn="ctr"/>
            <a:r>
              <a:rPr lang="en-US" sz="1400" b="1" dirty="0">
                <a:latin typeface="Tahoma" panose="020B0604030504040204" pitchFamily="34" charset="0"/>
                <a:ea typeface="Tahoma" panose="020B0604030504040204" pitchFamily="34" charset="0"/>
                <a:cs typeface="Tahoma" panose="020B0604030504040204" pitchFamily="34" charset="0"/>
              </a:rPr>
              <a:t>Samples of Tab Content</a:t>
            </a:r>
            <a:r>
              <a:rPr lang="ru-RU" sz="1400" b="1" dirty="0">
                <a:latin typeface="Tahoma" panose="020B0604030504040204" pitchFamily="34" charset="0"/>
                <a:ea typeface="Tahoma" panose="020B0604030504040204" pitchFamily="34" charset="0"/>
                <a:cs typeface="Tahoma" panose="020B0604030504040204" pitchFamily="34" charset="0"/>
              </a:rPr>
              <a:t>:</a:t>
            </a:r>
            <a:endParaRPr lang="en-US" sz="1400" b="1" dirty="0">
              <a:latin typeface="Tahoma" panose="020B0604030504040204" pitchFamily="34" charset="0"/>
              <a:ea typeface="Tahoma" panose="020B0604030504040204" pitchFamily="34" charset="0"/>
              <a:cs typeface="Tahoma" panose="020B0604030504040204" pitchFamily="34" charset="0"/>
            </a:endParaRPr>
          </a:p>
          <a:p>
            <a:pPr algn="ctr"/>
            <a:endParaRPr lang="ru-RU" sz="1400" b="1"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COS</a:t>
            </a:r>
            <a:r>
              <a:rPr lang="ru-RU" sz="1400" b="1" dirty="0">
                <a:latin typeface="Tahoma" panose="020B0604030504040204" pitchFamily="34" charset="0"/>
                <a:ea typeface="Tahoma" panose="020B0604030504040204" pitchFamily="34" charset="0"/>
                <a:cs typeface="Tahoma" panose="020B0604030504040204" pitchFamily="34" charset="0"/>
              </a:rPr>
              <a:t>:</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Composite Screen</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ENQ</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Enquiry</a:t>
            </a:r>
            <a:endParaRPr lang="ru-RU"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MENU</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Menu</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TXN</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Version</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URL</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Reference to web-site</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UTILITY</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Routine</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T24 program)</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12</a:t>
            </a:fld>
            <a:endParaRPr lang="ru-RU"/>
          </a:p>
        </p:txBody>
      </p:sp>
      <p:pic>
        <p:nvPicPr>
          <p:cNvPr id="5" name="Рисунок 4">
            <a:extLst>
              <a:ext uri="{FF2B5EF4-FFF2-40B4-BE49-F238E27FC236}">
                <a16:creationId xmlns:a16="http://schemas.microsoft.com/office/drawing/2014/main" id="{77342D9A-5911-4DE4-971C-2AC57955C905}"/>
              </a:ext>
            </a:extLst>
          </p:cNvPr>
          <p:cNvPicPr>
            <a:picLocks noChangeAspect="1"/>
          </p:cNvPicPr>
          <p:nvPr/>
        </p:nvPicPr>
        <p:blipFill rotWithShape="1">
          <a:blip r:embed="rId7"/>
          <a:srcRect t="21244" b="48895"/>
          <a:stretch/>
        </p:blipFill>
        <p:spPr>
          <a:xfrm>
            <a:off x="-1" y="684102"/>
            <a:ext cx="9144000" cy="145521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37911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0390" y="43960"/>
            <a:ext cx="7065819" cy="461738"/>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Tabbed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Изображение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0" name="Picture 10">
            <a:extLst>
              <a:ext uri="{FF2B5EF4-FFF2-40B4-BE49-F238E27FC236}">
                <a16:creationId xmlns:a16="http://schemas.microsoft.com/office/drawing/2014/main" id="{95CF0918-00AA-4D2B-8FF0-A888026CE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5" name="Номер слайда 4">
            <a:extLst>
              <a:ext uri="{FF2B5EF4-FFF2-40B4-BE49-F238E27FC236}">
                <a16:creationId xmlns:a16="http://schemas.microsoft.com/office/drawing/2014/main" id="{FC764DF5-FBED-4922-9F07-795E0A9FED38}"/>
              </a:ext>
            </a:extLst>
          </p:cNvPr>
          <p:cNvSpPr>
            <a:spLocks noGrp="1"/>
          </p:cNvSpPr>
          <p:nvPr>
            <p:ph type="sldNum" sz="quarter" idx="12"/>
          </p:nvPr>
        </p:nvSpPr>
        <p:spPr/>
        <p:txBody>
          <a:bodyPr/>
          <a:lstStyle/>
          <a:p>
            <a:fld id="{39FC74CF-8B03-5D41-97A3-DD76EB0CCB80}" type="slidenum">
              <a:rPr lang="ru-RU" smtClean="0"/>
              <a:t>13</a:t>
            </a:fld>
            <a:endParaRPr lang="ru-RU"/>
          </a:p>
        </p:txBody>
      </p:sp>
      <p:sp>
        <p:nvSpPr>
          <p:cNvPr id="12" name="TextBox 11">
            <a:extLst>
              <a:ext uri="{FF2B5EF4-FFF2-40B4-BE49-F238E27FC236}">
                <a16:creationId xmlns:a16="http://schemas.microsoft.com/office/drawing/2014/main" id="{4A41A32F-9700-4878-B431-02C6879A4252}"/>
              </a:ext>
            </a:extLst>
          </p:cNvPr>
          <p:cNvSpPr txBox="1"/>
          <p:nvPr/>
        </p:nvSpPr>
        <p:spPr>
          <a:xfrm>
            <a:off x="103908" y="647167"/>
            <a:ext cx="880859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Executing new version creation or editing existing version</a:t>
            </a:r>
            <a:r>
              <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Menu&gt;</a:t>
            </a:r>
            <a:r>
              <a:rPr lang="ru-RU" sz="18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Admin Menu&gt;</a:t>
            </a:r>
            <a:r>
              <a:rPr lang="ru-RU" sz="18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Implementation Utilities&gt;Customization&gt;</a:t>
            </a:r>
            <a:r>
              <a:rPr lang="ru-RU" sz="18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Screen Designer &gt; New Tabbed Screen </a:t>
            </a:r>
            <a:endParaRPr kumimoji="0" lang="ru-RU"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FA14D48-CDC5-4A17-9A8F-279A8D92BC67}"/>
              </a:ext>
            </a:extLst>
          </p:cNvPr>
          <p:cNvSpPr txBox="1"/>
          <p:nvPr/>
        </p:nvSpPr>
        <p:spPr>
          <a:xfrm>
            <a:off x="167701" y="1722897"/>
            <a:ext cx="8808597"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or just EB.TABBED.SCREEN,INPUT from command line:</a:t>
            </a:r>
            <a:endParaRPr kumimoji="0" lang="ru-RU"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5" name="Рисунок 14">
            <a:extLst>
              <a:ext uri="{FF2B5EF4-FFF2-40B4-BE49-F238E27FC236}">
                <a16:creationId xmlns:a16="http://schemas.microsoft.com/office/drawing/2014/main" id="{3AE0C8AA-EB59-4E15-9A2C-1A1AAA285B71}"/>
              </a:ext>
            </a:extLst>
          </p:cNvPr>
          <p:cNvPicPr>
            <a:picLocks noChangeAspect="1"/>
          </p:cNvPicPr>
          <p:nvPr/>
        </p:nvPicPr>
        <p:blipFill rotWithShape="1">
          <a:blip r:embed="rId6"/>
          <a:srcRect t="11627" b="39967"/>
          <a:stretch/>
        </p:blipFill>
        <p:spPr>
          <a:xfrm>
            <a:off x="10390" y="2137396"/>
            <a:ext cx="9144000" cy="235893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29418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36E723C-2059-47DE-ACEB-2E6D5090C4FE}"/>
              </a:ext>
            </a:extLst>
          </p:cNvPr>
          <p:cNvPicPr>
            <a:picLocks noChangeAspect="1"/>
          </p:cNvPicPr>
          <p:nvPr/>
        </p:nvPicPr>
        <p:blipFill rotWithShape="1">
          <a:blip r:embed="rId2"/>
          <a:srcRect t="12903" r="2532" b="5049"/>
          <a:stretch/>
        </p:blipFill>
        <p:spPr>
          <a:xfrm>
            <a:off x="103909" y="656620"/>
            <a:ext cx="8912506" cy="399843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0390" y="43960"/>
            <a:ext cx="7065819" cy="461738"/>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Tabbed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Изображение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0" name="Picture 10">
            <a:extLst>
              <a:ext uri="{FF2B5EF4-FFF2-40B4-BE49-F238E27FC236}">
                <a16:creationId xmlns:a16="http://schemas.microsoft.com/office/drawing/2014/main" id="{95CF0918-00AA-4D2B-8FF0-A888026CE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5" name="Номер слайда 4">
            <a:extLst>
              <a:ext uri="{FF2B5EF4-FFF2-40B4-BE49-F238E27FC236}">
                <a16:creationId xmlns:a16="http://schemas.microsoft.com/office/drawing/2014/main" id="{FC764DF5-FBED-4922-9F07-795E0A9FED38}"/>
              </a:ext>
            </a:extLst>
          </p:cNvPr>
          <p:cNvSpPr>
            <a:spLocks noGrp="1"/>
          </p:cNvSpPr>
          <p:nvPr>
            <p:ph type="sldNum" sz="quarter" idx="12"/>
          </p:nvPr>
        </p:nvSpPr>
        <p:spPr/>
        <p:txBody>
          <a:bodyPr/>
          <a:lstStyle/>
          <a:p>
            <a:fld id="{39FC74CF-8B03-5D41-97A3-DD76EB0CCB80}" type="slidenum">
              <a:rPr lang="ru-RU" smtClean="0"/>
              <a:t>14</a:t>
            </a:fld>
            <a:endParaRPr lang="ru-RU"/>
          </a:p>
        </p:txBody>
      </p:sp>
      <p:sp>
        <p:nvSpPr>
          <p:cNvPr id="14" name="Rounded Rectangular Callout 8">
            <a:extLst>
              <a:ext uri="{FF2B5EF4-FFF2-40B4-BE49-F238E27FC236}">
                <a16:creationId xmlns:a16="http://schemas.microsoft.com/office/drawing/2014/main" id="{8DA936A7-EF1A-403E-9C75-3E95D1D6A7B4}"/>
              </a:ext>
            </a:extLst>
          </p:cNvPr>
          <p:cNvSpPr/>
          <p:nvPr/>
        </p:nvSpPr>
        <p:spPr>
          <a:xfrm>
            <a:off x="1679294" y="1924786"/>
            <a:ext cx="1864005" cy="496136"/>
          </a:xfrm>
          <a:prstGeom prst="wedgeRoundRectCallout">
            <a:avLst>
              <a:gd name="adj1" fmla="val -43825"/>
              <a:gd name="adj2" fmla="val 111907"/>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Type of content</a:t>
            </a:r>
          </a:p>
        </p:txBody>
      </p:sp>
      <p:sp>
        <p:nvSpPr>
          <p:cNvPr id="16" name="Rounded Rectangular Callout 8">
            <a:extLst>
              <a:ext uri="{FF2B5EF4-FFF2-40B4-BE49-F238E27FC236}">
                <a16:creationId xmlns:a16="http://schemas.microsoft.com/office/drawing/2014/main" id="{5A56B9D5-AB5F-4E0A-A58F-B2B55368B849}"/>
              </a:ext>
            </a:extLst>
          </p:cNvPr>
          <p:cNvSpPr/>
          <p:nvPr/>
        </p:nvSpPr>
        <p:spPr>
          <a:xfrm>
            <a:off x="4021919" y="1926599"/>
            <a:ext cx="1864005" cy="496136"/>
          </a:xfrm>
          <a:prstGeom prst="wedgeRoundRectCallout">
            <a:avLst>
              <a:gd name="adj1" fmla="val -10915"/>
              <a:gd name="adj2" fmla="val 109574"/>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Name of tab</a:t>
            </a:r>
          </a:p>
        </p:txBody>
      </p:sp>
      <p:sp>
        <p:nvSpPr>
          <p:cNvPr id="17" name="Rounded Rectangular Callout 8">
            <a:extLst>
              <a:ext uri="{FF2B5EF4-FFF2-40B4-BE49-F238E27FC236}">
                <a16:creationId xmlns:a16="http://schemas.microsoft.com/office/drawing/2014/main" id="{255CBB52-C358-4AB5-988A-75223D147189}"/>
              </a:ext>
            </a:extLst>
          </p:cNvPr>
          <p:cNvSpPr/>
          <p:nvPr/>
        </p:nvSpPr>
        <p:spPr>
          <a:xfrm>
            <a:off x="6597870" y="1701478"/>
            <a:ext cx="1864005" cy="721257"/>
          </a:xfrm>
          <a:prstGeom prst="wedgeRoundRectCallout">
            <a:avLst>
              <a:gd name="adj1" fmla="val -7810"/>
              <a:gd name="adj2" fmla="val 93526"/>
              <a:gd name="adj3" fmla="val 16667"/>
            </a:avLst>
          </a:prstGeom>
          <a:solidFill>
            <a:srgbClr val="FFFF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Content (for this string it’s a name of COS)</a:t>
            </a:r>
          </a:p>
        </p:txBody>
      </p:sp>
    </p:spTree>
    <p:extLst>
      <p:ext uri="{BB962C8B-B14F-4D97-AF65-F5344CB8AC3E}">
        <p14:creationId xmlns:p14="http://schemas.microsoft.com/office/powerpoint/2010/main" val="40088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8" name="Содержимое 2"/>
          <p:cNvSpPr txBox="1">
            <a:spLocks/>
          </p:cNvSpPr>
          <p:nvPr/>
        </p:nvSpPr>
        <p:spPr>
          <a:xfrm>
            <a:off x="529936" y="946012"/>
            <a:ext cx="7169727" cy="309129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Create Tabbed Screen for grouping of different tasks execution in single browser window:</a:t>
            </a: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Blip>
                <a:blip r:embed="rId5"/>
              </a:buBlip>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1-st Tab in the screen – for basic customer details (ENQ CUSTOMER.BASIC.SCV)</a:t>
            </a: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buBlip>
                <a:blip r:embed="rId5"/>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2-nd Tab in the screen – for account opening</a:t>
            </a: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10000"/>
              </a:lnSpc>
              <a:spcBef>
                <a:spcPct val="20000"/>
              </a:spcBef>
              <a:spcAft>
                <a:spcPts val="0"/>
              </a:spcAft>
              <a:buClrTx/>
              <a:buSzTx/>
              <a:buFont typeface="Arial"/>
              <a:buNone/>
              <a:tabLst/>
              <a:defRPr/>
            </a:pPr>
            <a:endParaRPr kumimoji="0" lang="ru-RU" sz="2000" b="0" i="0" u="none" strike="noStrike" kern="1200" cap="none" spc="0" normalizeH="0" baseline="0" noProof="0" dirty="0">
              <a:ln>
                <a:noFill/>
              </a:ln>
              <a:solidFill>
                <a:prstClr val="black"/>
              </a:solidFill>
              <a:effectLst/>
              <a:uLnTx/>
              <a:uFillTx/>
              <a:latin typeface="Tahoma"/>
              <a:ea typeface="+mn-ea"/>
              <a:cs typeface="Tahoma"/>
            </a:endParaRPr>
          </a:p>
        </p:txBody>
      </p:sp>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3237963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16</a:t>
            </a:fld>
            <a:endParaRPr lang="ru-RU"/>
          </a:p>
        </p:txBody>
      </p:sp>
      <p:pic>
        <p:nvPicPr>
          <p:cNvPr id="5" name="Рисунок 4">
            <a:extLst>
              <a:ext uri="{FF2B5EF4-FFF2-40B4-BE49-F238E27FC236}">
                <a16:creationId xmlns:a16="http://schemas.microsoft.com/office/drawing/2014/main" id="{D9E17E22-5EB2-4B96-82DC-538341CBB55B}"/>
              </a:ext>
            </a:extLst>
          </p:cNvPr>
          <p:cNvPicPr>
            <a:picLocks noChangeAspect="1"/>
          </p:cNvPicPr>
          <p:nvPr/>
        </p:nvPicPr>
        <p:blipFill rotWithShape="1">
          <a:blip r:embed="rId7"/>
          <a:srcRect t="11938" b="26795"/>
          <a:stretch/>
        </p:blipFill>
        <p:spPr>
          <a:xfrm>
            <a:off x="9844" y="1078918"/>
            <a:ext cx="9144000" cy="2985663"/>
          </a:xfrm>
          <a:prstGeom prst="rect">
            <a:avLst/>
          </a:prstGeom>
        </p:spPr>
      </p:pic>
    </p:spTree>
    <p:extLst>
      <p:ext uri="{BB962C8B-B14F-4D97-AF65-F5344CB8AC3E}">
        <p14:creationId xmlns:p14="http://schemas.microsoft.com/office/powerpoint/2010/main" val="162209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17</a:t>
            </a:fld>
            <a:endParaRPr lang="ru-RU"/>
          </a:p>
        </p:txBody>
      </p:sp>
      <p:pic>
        <p:nvPicPr>
          <p:cNvPr id="6" name="Рисунок 5">
            <a:extLst>
              <a:ext uri="{FF2B5EF4-FFF2-40B4-BE49-F238E27FC236}">
                <a16:creationId xmlns:a16="http://schemas.microsoft.com/office/drawing/2014/main" id="{58AFBA3F-0B5A-4CFE-A9B5-C23F7EE06C76}"/>
              </a:ext>
            </a:extLst>
          </p:cNvPr>
          <p:cNvPicPr>
            <a:picLocks noChangeAspect="1"/>
          </p:cNvPicPr>
          <p:nvPr/>
        </p:nvPicPr>
        <p:blipFill rotWithShape="1">
          <a:blip r:embed="rId7"/>
          <a:srcRect r="66393" b="54246"/>
          <a:stretch/>
        </p:blipFill>
        <p:spPr>
          <a:xfrm>
            <a:off x="463673" y="1615387"/>
            <a:ext cx="3072984" cy="2352201"/>
          </a:xfrm>
          <a:prstGeom prst="rect">
            <a:avLst/>
          </a:prstGeom>
        </p:spPr>
      </p:pic>
      <p:sp>
        <p:nvSpPr>
          <p:cNvPr id="12" name="TextBox 11">
            <a:extLst>
              <a:ext uri="{FF2B5EF4-FFF2-40B4-BE49-F238E27FC236}">
                <a16:creationId xmlns:a16="http://schemas.microsoft.com/office/drawing/2014/main" id="{B35FB18E-016D-4CA5-BF22-BCB6AF701758}"/>
              </a:ext>
            </a:extLst>
          </p:cNvPr>
          <p:cNvSpPr txBox="1"/>
          <p:nvPr/>
        </p:nvSpPr>
        <p:spPr>
          <a:xfrm>
            <a:off x="58939" y="782689"/>
            <a:ext cx="460198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this screen via Design Studio</a:t>
            </a:r>
            <a:endParaRPr lang="ru-RU" dirty="0"/>
          </a:p>
        </p:txBody>
      </p:sp>
      <p:pic>
        <p:nvPicPr>
          <p:cNvPr id="14" name="Рисунок 13">
            <a:extLst>
              <a:ext uri="{FF2B5EF4-FFF2-40B4-BE49-F238E27FC236}">
                <a16:creationId xmlns:a16="http://schemas.microsoft.com/office/drawing/2014/main" id="{C84BC1BE-CB9B-4340-AB05-F9EBF81F9927}"/>
              </a:ext>
            </a:extLst>
          </p:cNvPr>
          <p:cNvPicPr>
            <a:picLocks noChangeAspect="1"/>
          </p:cNvPicPr>
          <p:nvPr/>
        </p:nvPicPr>
        <p:blipFill>
          <a:blip r:embed="rId8"/>
          <a:stretch>
            <a:fillRect/>
          </a:stretch>
        </p:blipFill>
        <p:spPr>
          <a:xfrm>
            <a:off x="4377077" y="1196703"/>
            <a:ext cx="3418157" cy="3632210"/>
          </a:xfrm>
          <a:prstGeom prst="rect">
            <a:avLst/>
          </a:prstGeom>
        </p:spPr>
      </p:pic>
    </p:spTree>
    <p:extLst>
      <p:ext uri="{BB962C8B-B14F-4D97-AF65-F5344CB8AC3E}">
        <p14:creationId xmlns:p14="http://schemas.microsoft.com/office/powerpoint/2010/main" val="14298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18</a:t>
            </a:fld>
            <a:endParaRPr lang="ru-RU"/>
          </a:p>
        </p:txBody>
      </p:sp>
      <p:sp>
        <p:nvSpPr>
          <p:cNvPr id="12" name="TextBox 11">
            <a:extLst>
              <a:ext uri="{FF2B5EF4-FFF2-40B4-BE49-F238E27FC236}">
                <a16:creationId xmlns:a16="http://schemas.microsoft.com/office/drawing/2014/main" id="{B35FB18E-016D-4CA5-BF22-BCB6AF701758}"/>
              </a:ext>
            </a:extLst>
          </p:cNvPr>
          <p:cNvSpPr txBox="1"/>
          <p:nvPr/>
        </p:nvSpPr>
        <p:spPr>
          <a:xfrm>
            <a:off x="58939" y="782689"/>
            <a:ext cx="460198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this screen via Design Studio</a:t>
            </a:r>
            <a:endParaRPr lang="ru-RU" dirty="0"/>
          </a:p>
        </p:txBody>
      </p:sp>
      <p:pic>
        <p:nvPicPr>
          <p:cNvPr id="5" name="Рисунок 4">
            <a:extLst>
              <a:ext uri="{FF2B5EF4-FFF2-40B4-BE49-F238E27FC236}">
                <a16:creationId xmlns:a16="http://schemas.microsoft.com/office/drawing/2014/main" id="{A11AC638-B31E-4792-B32A-DB837C33A130}"/>
              </a:ext>
            </a:extLst>
          </p:cNvPr>
          <p:cNvPicPr>
            <a:picLocks noChangeAspect="1"/>
          </p:cNvPicPr>
          <p:nvPr/>
        </p:nvPicPr>
        <p:blipFill>
          <a:blip r:embed="rId7"/>
          <a:stretch>
            <a:fillRect/>
          </a:stretch>
        </p:blipFill>
        <p:spPr>
          <a:xfrm>
            <a:off x="885906" y="1152021"/>
            <a:ext cx="3379562" cy="3591198"/>
          </a:xfrm>
          <a:prstGeom prst="rect">
            <a:avLst/>
          </a:prstGeom>
        </p:spPr>
      </p:pic>
      <p:pic>
        <p:nvPicPr>
          <p:cNvPr id="8" name="Рисунок 7">
            <a:extLst>
              <a:ext uri="{FF2B5EF4-FFF2-40B4-BE49-F238E27FC236}">
                <a16:creationId xmlns:a16="http://schemas.microsoft.com/office/drawing/2014/main" id="{5DFB3304-5961-47A3-9FEF-FF41129EA66F}"/>
              </a:ext>
            </a:extLst>
          </p:cNvPr>
          <p:cNvPicPr>
            <a:picLocks noChangeAspect="1"/>
          </p:cNvPicPr>
          <p:nvPr/>
        </p:nvPicPr>
        <p:blipFill>
          <a:blip r:embed="rId8"/>
          <a:stretch>
            <a:fillRect/>
          </a:stretch>
        </p:blipFill>
        <p:spPr>
          <a:xfrm>
            <a:off x="4447997" y="845922"/>
            <a:ext cx="3690249" cy="3921341"/>
          </a:xfrm>
          <a:prstGeom prst="rect">
            <a:avLst/>
          </a:prstGeom>
        </p:spPr>
      </p:pic>
    </p:spTree>
    <p:extLst>
      <p:ext uri="{BB962C8B-B14F-4D97-AF65-F5344CB8AC3E}">
        <p14:creationId xmlns:p14="http://schemas.microsoft.com/office/powerpoint/2010/main" val="4118991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19</a:t>
            </a:fld>
            <a:endParaRPr lang="ru-RU"/>
          </a:p>
        </p:txBody>
      </p:sp>
      <p:pic>
        <p:nvPicPr>
          <p:cNvPr id="6" name="Рисунок 5">
            <a:extLst>
              <a:ext uri="{FF2B5EF4-FFF2-40B4-BE49-F238E27FC236}">
                <a16:creationId xmlns:a16="http://schemas.microsoft.com/office/drawing/2014/main" id="{58AFBA3F-0B5A-4CFE-A9B5-C23F7EE06C76}"/>
              </a:ext>
            </a:extLst>
          </p:cNvPr>
          <p:cNvPicPr>
            <a:picLocks noChangeAspect="1"/>
          </p:cNvPicPr>
          <p:nvPr/>
        </p:nvPicPr>
        <p:blipFill rotWithShape="1">
          <a:blip r:embed="rId7"/>
          <a:srcRect r="66393" b="54246"/>
          <a:stretch/>
        </p:blipFill>
        <p:spPr>
          <a:xfrm>
            <a:off x="463673" y="1615387"/>
            <a:ext cx="3072984" cy="2352201"/>
          </a:xfrm>
          <a:prstGeom prst="rect">
            <a:avLst/>
          </a:prstGeom>
        </p:spPr>
      </p:pic>
      <p:sp>
        <p:nvSpPr>
          <p:cNvPr id="12" name="TextBox 11">
            <a:extLst>
              <a:ext uri="{FF2B5EF4-FFF2-40B4-BE49-F238E27FC236}">
                <a16:creationId xmlns:a16="http://schemas.microsoft.com/office/drawing/2014/main" id="{B35FB18E-016D-4CA5-BF22-BCB6AF701758}"/>
              </a:ext>
            </a:extLst>
          </p:cNvPr>
          <p:cNvSpPr txBox="1"/>
          <p:nvPr/>
        </p:nvSpPr>
        <p:spPr>
          <a:xfrm>
            <a:off x="58939" y="782689"/>
            <a:ext cx="460198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used enquiries via Design Studio</a:t>
            </a:r>
            <a:endParaRPr lang="ru-RU" dirty="0"/>
          </a:p>
        </p:txBody>
      </p:sp>
      <p:pic>
        <p:nvPicPr>
          <p:cNvPr id="5" name="Рисунок 4">
            <a:extLst>
              <a:ext uri="{FF2B5EF4-FFF2-40B4-BE49-F238E27FC236}">
                <a16:creationId xmlns:a16="http://schemas.microsoft.com/office/drawing/2014/main" id="{094A872C-3EC8-406A-85E4-2430C6E4BB2C}"/>
              </a:ext>
            </a:extLst>
          </p:cNvPr>
          <p:cNvPicPr>
            <a:picLocks noChangeAspect="1"/>
          </p:cNvPicPr>
          <p:nvPr/>
        </p:nvPicPr>
        <p:blipFill>
          <a:blip r:embed="rId8"/>
          <a:stretch>
            <a:fillRect/>
          </a:stretch>
        </p:blipFill>
        <p:spPr>
          <a:xfrm>
            <a:off x="3918514" y="1149503"/>
            <a:ext cx="3533412" cy="3754682"/>
          </a:xfrm>
          <a:prstGeom prst="rect">
            <a:avLst/>
          </a:prstGeom>
        </p:spPr>
      </p:pic>
    </p:spTree>
    <p:extLst>
      <p:ext uri="{BB962C8B-B14F-4D97-AF65-F5344CB8AC3E}">
        <p14:creationId xmlns:p14="http://schemas.microsoft.com/office/powerpoint/2010/main" val="173670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004210"/>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Tabbed and Composite Screens in UXP Overview</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Tabbed and Composite Screens creation</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Tabbed and Composite Screens settings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D480DF60-A3E4-45B9-B69D-9B6D3EBC1C81}"/>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20</a:t>
            </a:fld>
            <a:endParaRPr lang="ru-RU"/>
          </a:p>
        </p:txBody>
      </p:sp>
      <p:sp>
        <p:nvSpPr>
          <p:cNvPr id="12" name="TextBox 11">
            <a:extLst>
              <a:ext uri="{FF2B5EF4-FFF2-40B4-BE49-F238E27FC236}">
                <a16:creationId xmlns:a16="http://schemas.microsoft.com/office/drawing/2014/main" id="{B35FB18E-016D-4CA5-BF22-BCB6AF701758}"/>
              </a:ext>
            </a:extLst>
          </p:cNvPr>
          <p:cNvSpPr txBox="1"/>
          <p:nvPr/>
        </p:nvSpPr>
        <p:spPr>
          <a:xfrm>
            <a:off x="58939" y="782689"/>
            <a:ext cx="460198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used enquiries via Design Studio</a:t>
            </a:r>
            <a:endParaRPr lang="ru-RU" dirty="0"/>
          </a:p>
        </p:txBody>
      </p:sp>
      <p:pic>
        <p:nvPicPr>
          <p:cNvPr id="6" name="Рисунок 5">
            <a:extLst>
              <a:ext uri="{FF2B5EF4-FFF2-40B4-BE49-F238E27FC236}">
                <a16:creationId xmlns:a16="http://schemas.microsoft.com/office/drawing/2014/main" id="{50EC96B9-D22A-4E62-99D4-39B592F5B39B}"/>
              </a:ext>
            </a:extLst>
          </p:cNvPr>
          <p:cNvPicPr>
            <a:picLocks noChangeAspect="1"/>
          </p:cNvPicPr>
          <p:nvPr/>
        </p:nvPicPr>
        <p:blipFill>
          <a:blip r:embed="rId7"/>
          <a:stretch>
            <a:fillRect/>
          </a:stretch>
        </p:blipFill>
        <p:spPr>
          <a:xfrm>
            <a:off x="839918" y="1152021"/>
            <a:ext cx="3274533" cy="3479592"/>
          </a:xfrm>
          <a:prstGeom prst="rect">
            <a:avLst/>
          </a:prstGeom>
        </p:spPr>
      </p:pic>
      <p:pic>
        <p:nvPicPr>
          <p:cNvPr id="14" name="Рисунок 13">
            <a:extLst>
              <a:ext uri="{FF2B5EF4-FFF2-40B4-BE49-F238E27FC236}">
                <a16:creationId xmlns:a16="http://schemas.microsoft.com/office/drawing/2014/main" id="{B0DA6126-E082-4F2D-8705-CE85B1B53849}"/>
              </a:ext>
            </a:extLst>
          </p:cNvPr>
          <p:cNvPicPr>
            <a:picLocks noChangeAspect="1"/>
          </p:cNvPicPr>
          <p:nvPr/>
        </p:nvPicPr>
        <p:blipFill>
          <a:blip r:embed="rId8"/>
          <a:stretch>
            <a:fillRect/>
          </a:stretch>
        </p:blipFill>
        <p:spPr>
          <a:xfrm>
            <a:off x="4369174" y="745253"/>
            <a:ext cx="3659895" cy="3889086"/>
          </a:xfrm>
          <a:prstGeom prst="rect">
            <a:avLst/>
          </a:prstGeom>
        </p:spPr>
      </p:pic>
    </p:spTree>
    <p:extLst>
      <p:ext uri="{BB962C8B-B14F-4D97-AF65-F5344CB8AC3E}">
        <p14:creationId xmlns:p14="http://schemas.microsoft.com/office/powerpoint/2010/main" val="3872281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21</a:t>
            </a:fld>
            <a:endParaRPr lang="ru-RU"/>
          </a:p>
        </p:txBody>
      </p:sp>
      <p:sp>
        <p:nvSpPr>
          <p:cNvPr id="12" name="TextBox 11">
            <a:extLst>
              <a:ext uri="{FF2B5EF4-FFF2-40B4-BE49-F238E27FC236}">
                <a16:creationId xmlns:a16="http://schemas.microsoft.com/office/drawing/2014/main" id="{B35FB18E-016D-4CA5-BF22-BCB6AF701758}"/>
              </a:ext>
            </a:extLst>
          </p:cNvPr>
          <p:cNvSpPr txBox="1"/>
          <p:nvPr/>
        </p:nvSpPr>
        <p:spPr>
          <a:xfrm>
            <a:off x="58939" y="659606"/>
            <a:ext cx="797013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this screen via Design Studio and generate code</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pic>
        <p:nvPicPr>
          <p:cNvPr id="6" name="Рисунок 5">
            <a:extLst>
              <a:ext uri="{FF2B5EF4-FFF2-40B4-BE49-F238E27FC236}">
                <a16:creationId xmlns:a16="http://schemas.microsoft.com/office/drawing/2014/main" id="{E8A3F5D2-F037-4FA7-BC00-71A1CBBF6192}"/>
              </a:ext>
            </a:extLst>
          </p:cNvPr>
          <p:cNvPicPr>
            <a:picLocks noChangeAspect="1"/>
          </p:cNvPicPr>
          <p:nvPr/>
        </p:nvPicPr>
        <p:blipFill rotWithShape="1">
          <a:blip r:embed="rId7"/>
          <a:srcRect t="32925" r="47705" b="5972"/>
          <a:stretch/>
        </p:blipFill>
        <p:spPr>
          <a:xfrm>
            <a:off x="1593979" y="1204681"/>
            <a:ext cx="5673551" cy="3727083"/>
          </a:xfrm>
          <a:prstGeom prst="rect">
            <a:avLst/>
          </a:prstGeom>
        </p:spPr>
      </p:pic>
    </p:spTree>
    <p:extLst>
      <p:ext uri="{BB962C8B-B14F-4D97-AF65-F5344CB8AC3E}">
        <p14:creationId xmlns:p14="http://schemas.microsoft.com/office/powerpoint/2010/main" val="3106307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1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Screen Creation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22</a:t>
            </a:fld>
            <a:endParaRPr lang="ru-RU"/>
          </a:p>
        </p:txBody>
      </p:sp>
      <p:sp>
        <p:nvSpPr>
          <p:cNvPr id="12" name="TextBox 11">
            <a:extLst>
              <a:ext uri="{FF2B5EF4-FFF2-40B4-BE49-F238E27FC236}">
                <a16:creationId xmlns:a16="http://schemas.microsoft.com/office/drawing/2014/main" id="{B35FB18E-016D-4CA5-BF22-BCB6AF701758}"/>
              </a:ext>
            </a:extLst>
          </p:cNvPr>
          <p:cNvSpPr txBox="1"/>
          <p:nvPr/>
        </p:nvSpPr>
        <p:spPr>
          <a:xfrm>
            <a:off x="58939" y="890170"/>
            <a:ext cx="797013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Launch TAB CUSTOMER.TAB from command line</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pic>
        <p:nvPicPr>
          <p:cNvPr id="5" name="Рисунок 4">
            <a:extLst>
              <a:ext uri="{FF2B5EF4-FFF2-40B4-BE49-F238E27FC236}">
                <a16:creationId xmlns:a16="http://schemas.microsoft.com/office/drawing/2014/main" id="{F512F9EC-CEE6-4189-AEE0-8FBA3315FCD4}"/>
              </a:ext>
            </a:extLst>
          </p:cNvPr>
          <p:cNvPicPr>
            <a:picLocks noChangeAspect="1"/>
          </p:cNvPicPr>
          <p:nvPr/>
        </p:nvPicPr>
        <p:blipFill rotWithShape="1">
          <a:blip r:embed="rId7"/>
          <a:srcRect t="12903" b="35255"/>
          <a:stretch/>
        </p:blipFill>
        <p:spPr>
          <a:xfrm>
            <a:off x="9844" y="1608704"/>
            <a:ext cx="9144000" cy="2526399"/>
          </a:xfrm>
          <a:prstGeom prst="rect">
            <a:avLst/>
          </a:prstGeom>
        </p:spPr>
      </p:pic>
    </p:spTree>
    <p:extLst>
      <p:ext uri="{BB962C8B-B14F-4D97-AF65-F5344CB8AC3E}">
        <p14:creationId xmlns:p14="http://schemas.microsoft.com/office/powerpoint/2010/main" val="2816166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353290" y="790683"/>
            <a:ext cx="7523769" cy="4144873"/>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Design a Tabbed Screen in T24</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1-st Tab of the Tabbed Screen is for data display of Customer Position</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ENQ CUSTOMER.POSITION.SUM.TAB)</a:t>
            </a:r>
            <a:endParaRPr lang="ru-RU" sz="1600" dirty="0">
              <a:latin typeface="Tahoma" panose="020B0604030504040204" pitchFamily="34" charset="0"/>
              <a:ea typeface="Tahoma" panose="020B0604030504040204" pitchFamily="34" charset="0"/>
              <a:cs typeface="Tahoma" panose="020B0604030504040204" pitchFamily="34" charset="0"/>
            </a:endParaRPr>
          </a:p>
          <a:p>
            <a:pPr>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2-nd Tab of the Tabbed Screen is for data display of Customer Accounts</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ENQ ACCOUNT-LIST)</a:t>
            </a:r>
          </a:p>
          <a:p>
            <a:pPr>
              <a:buBlip>
                <a:blip r:embed="rId4"/>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Launch and check the work of your created Tabbed Screen</a:t>
            </a: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BEDDC1DF-2AA1-4810-9EF4-6BCD82E97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C8F7C520-379A-416C-8C9B-71677EC5DE04}"/>
              </a:ext>
            </a:extLst>
          </p:cNvPr>
          <p:cNvSpPr>
            <a:spLocks noGrp="1"/>
          </p:cNvSpPr>
          <p:nvPr>
            <p:ph type="sldNum" sz="quarter" idx="12"/>
          </p:nvPr>
        </p:nvSpPr>
        <p:spPr/>
        <p:txBody>
          <a:bodyPr/>
          <a:lstStyle/>
          <a:p>
            <a:fld id="{39FC74CF-8B03-5D41-97A3-DD76EB0CCB80}" type="slidenum">
              <a:rPr lang="ru-RU" smtClean="0"/>
              <a:t>23</a:t>
            </a:fld>
            <a:endParaRPr lang="ru-RU"/>
          </a:p>
        </p:txBody>
      </p:sp>
    </p:spTree>
    <p:extLst>
      <p:ext uri="{BB962C8B-B14F-4D97-AF65-F5344CB8AC3E}">
        <p14:creationId xmlns:p14="http://schemas.microsoft.com/office/powerpoint/2010/main" val="2482795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1129423" y="1755454"/>
            <a:ext cx="7270134" cy="3135080"/>
          </a:xfrm>
        </p:spPr>
        <p:txBody>
          <a:bodyPr>
            <a:normAutofit/>
          </a:bodyPr>
          <a:lstStyle/>
          <a:p>
            <a:pPr marL="0" indent="0" algn="just">
              <a:spcAft>
                <a:spcPts val="600"/>
              </a:spcAft>
              <a:buNone/>
            </a:pPr>
            <a:r>
              <a:rPr lang="en-US" dirty="0">
                <a:latin typeface="Tahoma" panose="020B0604030504040204" pitchFamily="34" charset="0"/>
                <a:ea typeface="Tahoma" panose="020B0604030504040204" pitchFamily="34" charset="0"/>
                <a:cs typeface="Tahoma" panose="020B0604030504040204" pitchFamily="34" charset="0"/>
              </a:rPr>
              <a:t>T24 Composite Screens</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Composite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8FF12F74-A79E-4540-9854-5C309F5490A4}"/>
              </a:ext>
            </a:extLst>
          </p:cNvPr>
          <p:cNvSpPr>
            <a:spLocks noGrp="1"/>
          </p:cNvSpPr>
          <p:nvPr>
            <p:ph type="sldNum" sz="quarter" idx="12"/>
          </p:nvPr>
        </p:nvSpPr>
        <p:spPr/>
        <p:txBody>
          <a:bodyPr/>
          <a:lstStyle/>
          <a:p>
            <a:fld id="{39FC74CF-8B03-5D41-97A3-DD76EB0CCB80}" type="slidenum">
              <a:rPr lang="ru-RU" smtClean="0"/>
              <a:t>24</a:t>
            </a:fld>
            <a:endParaRPr lang="ru-RU"/>
          </a:p>
        </p:txBody>
      </p:sp>
    </p:spTree>
    <p:extLst>
      <p:ext uri="{BB962C8B-B14F-4D97-AF65-F5344CB8AC3E}">
        <p14:creationId xmlns:p14="http://schemas.microsoft.com/office/powerpoint/2010/main" val="105174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Composite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80B64F2-59DE-4470-8268-C395F7445D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4" name="Прямоугольник 13">
            <a:extLst>
              <a:ext uri="{FF2B5EF4-FFF2-40B4-BE49-F238E27FC236}">
                <a16:creationId xmlns:a16="http://schemas.microsoft.com/office/drawing/2014/main" id="{7A230323-3618-42BB-8091-888982AA969F}"/>
              </a:ext>
            </a:extLst>
          </p:cNvPr>
          <p:cNvSpPr/>
          <p:nvPr/>
        </p:nvSpPr>
        <p:spPr>
          <a:xfrm>
            <a:off x="301619" y="851771"/>
            <a:ext cx="8852225" cy="2862322"/>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Composite</a:t>
            </a:r>
            <a:r>
              <a:rPr lang="vi-VN" sz="1600" b="1" dirty="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S</a:t>
            </a:r>
            <a:r>
              <a:rPr lang="vi-VN" sz="1600" b="1" dirty="0">
                <a:latin typeface="Tahoma" panose="020B0604030504040204" pitchFamily="34" charset="0"/>
                <a:ea typeface="Tahoma" panose="020B0604030504040204" pitchFamily="34" charset="0"/>
                <a:cs typeface="Tahoma" panose="020B0604030504040204" pitchFamily="34" charset="0"/>
              </a:rPr>
              <a:t>creen</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is a collection of various screens in T24</a:t>
            </a: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fr-FR" sz="1600" dirty="0">
                <a:latin typeface="Tahoma" panose="020B0604030504040204" pitchFamily="34" charset="0"/>
                <a:ea typeface="Tahoma" panose="020B0604030504040204" pitchFamily="34" charset="0"/>
                <a:cs typeface="Tahoma" panose="020B0604030504040204" pitchFamily="34" charset="0"/>
              </a:rPr>
              <a:t>It </a:t>
            </a:r>
            <a:r>
              <a:rPr lang="en-US" sz="1600" dirty="0">
                <a:latin typeface="Tahoma" panose="020B0604030504040204" pitchFamily="34" charset="0"/>
                <a:ea typeface="Tahoma" panose="020B0604030504040204" pitchFamily="34" charset="0"/>
                <a:cs typeface="Tahoma" panose="020B0604030504040204" pitchFamily="34" charset="0"/>
              </a:rPr>
              <a:t>is divided into frames of different sizes</a:t>
            </a: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 Each frame displays a screen from T24</a:t>
            </a:r>
            <a:endParaRPr lang="fr-FR"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pPr>
            <a:endParaRPr lang="en-GB"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400" dirty="0">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25" name="Прямоугольник 24">
            <a:extLst>
              <a:ext uri="{FF2B5EF4-FFF2-40B4-BE49-F238E27FC236}">
                <a16:creationId xmlns:a16="http://schemas.microsoft.com/office/drawing/2014/main" id="{A270DEEC-C9C5-43D3-83A9-72D6A4887789}"/>
              </a:ext>
            </a:extLst>
          </p:cNvPr>
          <p:cNvSpPr/>
          <p:nvPr/>
        </p:nvSpPr>
        <p:spPr>
          <a:xfrm>
            <a:off x="1999726" y="2137510"/>
            <a:ext cx="4000563" cy="2246769"/>
          </a:xfrm>
          <a:prstGeom prst="rect">
            <a:avLst/>
          </a:prstGeom>
        </p:spPr>
        <p:txBody>
          <a:bodyPr wrap="square">
            <a:spAutoFit/>
          </a:bodyPr>
          <a:lstStyle/>
          <a:p>
            <a:pPr algn="ctr"/>
            <a:r>
              <a:rPr lang="en-US" sz="1400" b="1" dirty="0">
                <a:latin typeface="Tahoma" panose="020B0604030504040204" pitchFamily="34" charset="0"/>
                <a:ea typeface="Tahoma" panose="020B0604030504040204" pitchFamily="34" charset="0"/>
                <a:cs typeface="Tahoma" panose="020B0604030504040204" pitchFamily="34" charset="0"/>
              </a:rPr>
              <a:t>Samples of Frame Content</a:t>
            </a:r>
            <a:r>
              <a:rPr lang="ru-RU" sz="1400" b="1" dirty="0">
                <a:latin typeface="Tahoma" panose="020B0604030504040204" pitchFamily="34" charset="0"/>
                <a:ea typeface="Tahoma" panose="020B0604030504040204" pitchFamily="34" charset="0"/>
                <a:cs typeface="Tahoma" panose="020B0604030504040204" pitchFamily="34" charset="0"/>
              </a:rPr>
              <a:t>:</a:t>
            </a:r>
            <a:endParaRPr lang="en-US" sz="1400" b="1" dirty="0">
              <a:latin typeface="Tahoma" panose="020B0604030504040204" pitchFamily="34" charset="0"/>
              <a:ea typeface="Tahoma" panose="020B0604030504040204" pitchFamily="34" charset="0"/>
              <a:cs typeface="Tahoma" panose="020B0604030504040204" pitchFamily="34" charset="0"/>
            </a:endParaRPr>
          </a:p>
          <a:p>
            <a:pPr algn="ctr"/>
            <a:endParaRPr lang="ru-RU" sz="1400" b="1"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COS</a:t>
            </a:r>
            <a:r>
              <a:rPr lang="ru-RU" sz="1400" b="1" dirty="0">
                <a:latin typeface="Tahoma" panose="020B0604030504040204" pitchFamily="34" charset="0"/>
                <a:ea typeface="Tahoma" panose="020B0604030504040204" pitchFamily="34" charset="0"/>
                <a:cs typeface="Tahoma" panose="020B0604030504040204" pitchFamily="34" charset="0"/>
              </a:rPr>
              <a:t>:</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another Composite Screen</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ENQ</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Enquiry</a:t>
            </a:r>
            <a:endParaRPr lang="ru-RU"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MENU</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Menu</a:t>
            </a:r>
          </a:p>
          <a:p>
            <a:pPr algn="just"/>
            <a:r>
              <a:rPr lang="vi-VN" sz="1400" b="1" dirty="0">
                <a:latin typeface="Tahoma" panose="020B0604030504040204" pitchFamily="34" charset="0"/>
                <a:ea typeface="Tahoma" panose="020B0604030504040204" pitchFamily="34" charset="0"/>
                <a:cs typeface="Tahoma" panose="020B0604030504040204" pitchFamily="34" charset="0"/>
              </a:rPr>
              <a:t>PW: </a:t>
            </a:r>
            <a:r>
              <a:rPr lang="en-US" sz="1400" dirty="0">
                <a:latin typeface="Tahoma" panose="020B0604030504040204" pitchFamily="34" charset="0"/>
                <a:ea typeface="Tahoma" panose="020B0604030504040204" pitchFamily="34" charset="0"/>
                <a:cs typeface="Tahoma" panose="020B0604030504040204" pitchFamily="34" charset="0"/>
              </a:rPr>
              <a:t>Process</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Workflow</a:t>
            </a:r>
          </a:p>
          <a:p>
            <a:pPr algn="just"/>
            <a:r>
              <a:rPr lang="vi-VN" sz="1400" b="1" dirty="0">
                <a:latin typeface="Tahoma" panose="020B0604030504040204" pitchFamily="34" charset="0"/>
                <a:ea typeface="Tahoma" panose="020B0604030504040204" pitchFamily="34" charset="0"/>
                <a:cs typeface="Tahoma" panose="020B0604030504040204" pitchFamily="34" charset="0"/>
              </a:rPr>
              <a:t>TAB</a:t>
            </a:r>
            <a:r>
              <a:rPr lang="vi-VN" sz="1400" dirty="0">
                <a:latin typeface="Tahoma" panose="020B0604030504040204" pitchFamily="34" charset="0"/>
                <a:ea typeface="Tahoma" panose="020B0604030504040204" pitchFamily="34" charset="0"/>
                <a:cs typeface="Tahoma" panose="020B0604030504040204" pitchFamily="34" charset="0"/>
              </a:rPr>
              <a:t>: Tabbed Screen</a:t>
            </a:r>
            <a:endParaRPr lang="en-US"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TXN</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Version</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URL</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Reference to web-site</a:t>
            </a:r>
            <a:endParaRPr lang="vi-VN" sz="1400" dirty="0">
              <a:latin typeface="Tahoma" panose="020B0604030504040204" pitchFamily="34" charset="0"/>
              <a:ea typeface="Tahoma" panose="020B0604030504040204" pitchFamily="34" charset="0"/>
              <a:cs typeface="Tahoma" panose="020B0604030504040204" pitchFamily="34" charset="0"/>
            </a:endParaRPr>
          </a:p>
          <a:p>
            <a:pPr algn="just"/>
            <a:r>
              <a:rPr lang="vi-VN" sz="1400" b="1" dirty="0">
                <a:latin typeface="Tahoma" panose="020B0604030504040204" pitchFamily="34" charset="0"/>
                <a:ea typeface="Tahoma" panose="020B0604030504040204" pitchFamily="34" charset="0"/>
                <a:cs typeface="Tahoma" panose="020B0604030504040204" pitchFamily="34" charset="0"/>
              </a:rPr>
              <a:t>UTILITY</a:t>
            </a:r>
            <a:r>
              <a:rPr lang="ru-RU" sz="1400" b="1" dirty="0">
                <a:latin typeface="Tahoma" panose="020B0604030504040204" pitchFamily="34" charset="0"/>
                <a:ea typeface="Tahoma" panose="020B0604030504040204" pitchFamily="34" charset="0"/>
                <a:cs typeface="Tahoma" panose="020B0604030504040204" pitchFamily="34" charset="0"/>
              </a:rPr>
              <a:t>:</a:t>
            </a:r>
            <a:r>
              <a:rPr lang="vi-VN"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Routine</a:t>
            </a:r>
            <a:r>
              <a:rPr lang="ru-RU" sz="14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T24 program)</a:t>
            </a:r>
            <a:endParaRPr lang="ru-RU" sz="1400" dirty="0">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6EAFD99A-EC78-4ABB-A685-D85E47ADA0C9}"/>
              </a:ext>
            </a:extLst>
          </p:cNvPr>
          <p:cNvSpPr>
            <a:spLocks noGrp="1"/>
          </p:cNvSpPr>
          <p:nvPr>
            <p:ph type="sldNum" sz="quarter" idx="12"/>
          </p:nvPr>
        </p:nvSpPr>
        <p:spPr/>
        <p:txBody>
          <a:bodyPr/>
          <a:lstStyle/>
          <a:p>
            <a:fld id="{39FC74CF-8B03-5D41-97A3-DD76EB0CCB80}" type="slidenum">
              <a:rPr lang="ru-RU" smtClean="0"/>
              <a:t>25</a:t>
            </a:fld>
            <a:endParaRPr lang="ru-RU"/>
          </a:p>
        </p:txBody>
      </p:sp>
    </p:spTree>
    <p:extLst>
      <p:ext uri="{BB962C8B-B14F-4D97-AF65-F5344CB8AC3E}">
        <p14:creationId xmlns:p14="http://schemas.microsoft.com/office/powerpoint/2010/main" val="4162145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32D32AFC-24AD-4F80-B71B-AA32D1E58899}"/>
              </a:ext>
            </a:extLst>
          </p:cNvPr>
          <p:cNvPicPr>
            <a:picLocks noChangeAspect="1"/>
          </p:cNvPicPr>
          <p:nvPr/>
        </p:nvPicPr>
        <p:blipFill rotWithShape="1">
          <a:blip r:embed="rId3"/>
          <a:srcRect t="8689" r="3024" b="1619"/>
          <a:stretch/>
        </p:blipFill>
        <p:spPr>
          <a:xfrm>
            <a:off x="268573" y="607728"/>
            <a:ext cx="8357191" cy="411934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Composite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780B64F2-59DE-4470-8268-C395F7445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6" name="Rounded Rectangular Callout 11">
            <a:extLst>
              <a:ext uri="{FF2B5EF4-FFF2-40B4-BE49-F238E27FC236}">
                <a16:creationId xmlns:a16="http://schemas.microsoft.com/office/drawing/2014/main" id="{6CE5D305-EE59-4722-AD33-BFA94BEA8574}"/>
              </a:ext>
            </a:extLst>
          </p:cNvPr>
          <p:cNvSpPr/>
          <p:nvPr/>
        </p:nvSpPr>
        <p:spPr>
          <a:xfrm>
            <a:off x="3139023" y="1093902"/>
            <a:ext cx="1419182" cy="298058"/>
          </a:xfrm>
          <a:prstGeom prst="wedgeRoundRectCallout">
            <a:avLst>
              <a:gd name="adj1" fmla="val -86826"/>
              <a:gd name="adj2" fmla="val 34472"/>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1200" dirty="0">
                <a:solidFill>
                  <a:schemeClr val="tx1"/>
                </a:solidFill>
              </a:rPr>
              <a:t>Tabbed Screen</a:t>
            </a:r>
            <a:r>
              <a:rPr lang="en-US" sz="1200" dirty="0">
                <a:solidFill>
                  <a:schemeClr val="tx1"/>
                </a:solidFill>
              </a:rPr>
              <a:t> 1</a:t>
            </a:r>
            <a:r>
              <a:rPr lang="vi-VN" sz="1200" dirty="0">
                <a:solidFill>
                  <a:schemeClr val="tx1"/>
                </a:solidFill>
              </a:rPr>
              <a:t> </a:t>
            </a:r>
            <a:endParaRPr lang="en-US" sz="1200" dirty="0">
              <a:solidFill>
                <a:schemeClr val="tx1"/>
              </a:solidFill>
            </a:endParaRPr>
          </a:p>
        </p:txBody>
      </p:sp>
      <p:sp>
        <p:nvSpPr>
          <p:cNvPr id="19" name="Rounded Rectangular Callout 9">
            <a:extLst>
              <a:ext uri="{FF2B5EF4-FFF2-40B4-BE49-F238E27FC236}">
                <a16:creationId xmlns:a16="http://schemas.microsoft.com/office/drawing/2014/main" id="{7565B067-3444-443A-B8CE-789B92CA9547}"/>
              </a:ext>
            </a:extLst>
          </p:cNvPr>
          <p:cNvSpPr/>
          <p:nvPr/>
        </p:nvSpPr>
        <p:spPr>
          <a:xfrm>
            <a:off x="468313" y="3640926"/>
            <a:ext cx="896151" cy="261603"/>
          </a:xfrm>
          <a:prstGeom prst="wedgeRoundRectCallout">
            <a:avLst>
              <a:gd name="adj1" fmla="val 29478"/>
              <a:gd name="adj2" fmla="val -98576"/>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Menu</a:t>
            </a:r>
          </a:p>
        </p:txBody>
      </p:sp>
      <p:sp>
        <p:nvSpPr>
          <p:cNvPr id="20" name="Rounded Rectangular Callout 14">
            <a:extLst>
              <a:ext uri="{FF2B5EF4-FFF2-40B4-BE49-F238E27FC236}">
                <a16:creationId xmlns:a16="http://schemas.microsoft.com/office/drawing/2014/main" id="{16A9A048-138E-4C0F-941C-9BB3C128F828}"/>
              </a:ext>
            </a:extLst>
          </p:cNvPr>
          <p:cNvSpPr/>
          <p:nvPr/>
        </p:nvSpPr>
        <p:spPr>
          <a:xfrm>
            <a:off x="3031379" y="4005913"/>
            <a:ext cx="1081088" cy="431800"/>
          </a:xfrm>
          <a:prstGeom prst="wedgeRoundRectCallout">
            <a:avLst>
              <a:gd name="adj1" fmla="val 7584"/>
              <a:gd name="adj2" fmla="val -9127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Enquiry 1</a:t>
            </a:r>
          </a:p>
        </p:txBody>
      </p:sp>
      <p:sp>
        <p:nvSpPr>
          <p:cNvPr id="21" name="Rounded Rectangular Callout 14">
            <a:extLst>
              <a:ext uri="{FF2B5EF4-FFF2-40B4-BE49-F238E27FC236}">
                <a16:creationId xmlns:a16="http://schemas.microsoft.com/office/drawing/2014/main" id="{1E3508B1-4287-423C-951D-9E2007481B25}"/>
              </a:ext>
            </a:extLst>
          </p:cNvPr>
          <p:cNvSpPr/>
          <p:nvPr/>
        </p:nvSpPr>
        <p:spPr>
          <a:xfrm>
            <a:off x="5920705" y="4005913"/>
            <a:ext cx="1081088" cy="431800"/>
          </a:xfrm>
          <a:prstGeom prst="wedgeRoundRectCallout">
            <a:avLst>
              <a:gd name="adj1" fmla="val 7584"/>
              <a:gd name="adj2" fmla="val -9127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cs typeface="Arial" panose="020B0604020202020204" pitchFamily="34" charset="0"/>
              </a:rPr>
              <a:t>Enquiry 2</a:t>
            </a:r>
          </a:p>
        </p:txBody>
      </p:sp>
      <p:sp>
        <p:nvSpPr>
          <p:cNvPr id="3" name="Номер слайда 2">
            <a:extLst>
              <a:ext uri="{FF2B5EF4-FFF2-40B4-BE49-F238E27FC236}">
                <a16:creationId xmlns:a16="http://schemas.microsoft.com/office/drawing/2014/main" id="{6EAFD99A-EC78-4ABB-A685-D85E47ADA0C9}"/>
              </a:ext>
            </a:extLst>
          </p:cNvPr>
          <p:cNvSpPr>
            <a:spLocks noGrp="1"/>
          </p:cNvSpPr>
          <p:nvPr>
            <p:ph type="sldNum" sz="quarter" idx="12"/>
          </p:nvPr>
        </p:nvSpPr>
        <p:spPr/>
        <p:txBody>
          <a:bodyPr/>
          <a:lstStyle/>
          <a:p>
            <a:fld id="{39FC74CF-8B03-5D41-97A3-DD76EB0CCB80}" type="slidenum">
              <a:rPr lang="ru-RU" smtClean="0"/>
              <a:t>26</a:t>
            </a:fld>
            <a:endParaRPr lang="ru-RU"/>
          </a:p>
        </p:txBody>
      </p:sp>
      <p:sp>
        <p:nvSpPr>
          <p:cNvPr id="23" name="Rounded Rectangular Callout 11">
            <a:extLst>
              <a:ext uri="{FF2B5EF4-FFF2-40B4-BE49-F238E27FC236}">
                <a16:creationId xmlns:a16="http://schemas.microsoft.com/office/drawing/2014/main" id="{75959E39-3789-4B2A-B67F-6DC9CD32FC1E}"/>
              </a:ext>
            </a:extLst>
          </p:cNvPr>
          <p:cNvSpPr/>
          <p:nvPr/>
        </p:nvSpPr>
        <p:spPr>
          <a:xfrm>
            <a:off x="3402876" y="1514616"/>
            <a:ext cx="1419182" cy="298058"/>
          </a:xfrm>
          <a:prstGeom prst="wedgeRoundRectCallout">
            <a:avLst>
              <a:gd name="adj1" fmla="val -86826"/>
              <a:gd name="adj2" fmla="val 34472"/>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1200" dirty="0">
                <a:solidFill>
                  <a:schemeClr val="tx1"/>
                </a:solidFill>
              </a:rPr>
              <a:t>Tabbed Screen</a:t>
            </a:r>
            <a:r>
              <a:rPr lang="en-US" sz="1200" dirty="0">
                <a:solidFill>
                  <a:schemeClr val="tx1"/>
                </a:solidFill>
              </a:rPr>
              <a:t> 2</a:t>
            </a:r>
            <a:r>
              <a:rPr lang="vi-VN" sz="1200" dirty="0">
                <a:solidFill>
                  <a:schemeClr val="tx1"/>
                </a:solidFill>
              </a:rPr>
              <a:t> </a:t>
            </a:r>
            <a:endParaRPr lang="en-US" sz="1200" dirty="0">
              <a:solidFill>
                <a:schemeClr val="tx1"/>
              </a:solidFill>
            </a:endParaRPr>
          </a:p>
        </p:txBody>
      </p:sp>
    </p:spTree>
    <p:extLst>
      <p:ext uri="{BB962C8B-B14F-4D97-AF65-F5344CB8AC3E}">
        <p14:creationId xmlns:p14="http://schemas.microsoft.com/office/powerpoint/2010/main" val="339594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0390" y="43960"/>
            <a:ext cx="7065819" cy="461738"/>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Tabbed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Изображение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0" name="Picture 10">
            <a:extLst>
              <a:ext uri="{FF2B5EF4-FFF2-40B4-BE49-F238E27FC236}">
                <a16:creationId xmlns:a16="http://schemas.microsoft.com/office/drawing/2014/main" id="{95CF0918-00AA-4D2B-8FF0-A888026CE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5" name="Номер слайда 4">
            <a:extLst>
              <a:ext uri="{FF2B5EF4-FFF2-40B4-BE49-F238E27FC236}">
                <a16:creationId xmlns:a16="http://schemas.microsoft.com/office/drawing/2014/main" id="{FC764DF5-FBED-4922-9F07-795E0A9FED38}"/>
              </a:ext>
            </a:extLst>
          </p:cNvPr>
          <p:cNvSpPr>
            <a:spLocks noGrp="1"/>
          </p:cNvSpPr>
          <p:nvPr>
            <p:ph type="sldNum" sz="quarter" idx="12"/>
          </p:nvPr>
        </p:nvSpPr>
        <p:spPr/>
        <p:txBody>
          <a:bodyPr/>
          <a:lstStyle/>
          <a:p>
            <a:fld id="{39FC74CF-8B03-5D41-97A3-DD76EB0CCB80}" type="slidenum">
              <a:rPr lang="ru-RU" smtClean="0"/>
              <a:t>27</a:t>
            </a:fld>
            <a:endParaRPr lang="ru-RU"/>
          </a:p>
        </p:txBody>
      </p:sp>
      <p:sp>
        <p:nvSpPr>
          <p:cNvPr id="12" name="TextBox 11">
            <a:extLst>
              <a:ext uri="{FF2B5EF4-FFF2-40B4-BE49-F238E27FC236}">
                <a16:creationId xmlns:a16="http://schemas.microsoft.com/office/drawing/2014/main" id="{4A41A32F-9700-4878-B431-02C6879A4252}"/>
              </a:ext>
            </a:extLst>
          </p:cNvPr>
          <p:cNvSpPr txBox="1"/>
          <p:nvPr/>
        </p:nvSpPr>
        <p:spPr>
          <a:xfrm>
            <a:off x="103908" y="647167"/>
            <a:ext cx="880859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Executing new version creation or editing existing version</a:t>
            </a:r>
            <a:r>
              <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Menu&gt;</a:t>
            </a:r>
            <a:r>
              <a:rPr lang="ru-RU" sz="18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Admin Menu&gt;</a:t>
            </a:r>
            <a:r>
              <a:rPr lang="ru-RU" sz="18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Implementation Utilities&gt;Customization&gt;</a:t>
            </a:r>
            <a:r>
              <a:rPr lang="ru-RU" sz="1800" b="1"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Screen Designer &gt; New </a:t>
            </a:r>
            <a:r>
              <a:rPr lang="en-US" b="1" dirty="0">
                <a:solidFill>
                  <a:prstClr val="black"/>
                </a:solidFill>
                <a:latin typeface="Tahoma" panose="020B0604030504040204" pitchFamily="34" charset="0"/>
                <a:ea typeface="Tahoma" panose="020B0604030504040204" pitchFamily="34" charset="0"/>
                <a:cs typeface="Tahoma" panose="020B0604030504040204" pitchFamily="34" charset="0"/>
              </a:rPr>
              <a:t>Composite</a:t>
            </a:r>
            <a:r>
              <a:rPr lang="en-US" sz="1800" b="1" dirty="0">
                <a:solidFill>
                  <a:prstClr val="black"/>
                </a:solidFill>
                <a:latin typeface="Tahoma" panose="020B0604030504040204" pitchFamily="34" charset="0"/>
                <a:ea typeface="Tahoma" panose="020B0604030504040204" pitchFamily="34" charset="0"/>
                <a:cs typeface="Tahoma" panose="020B0604030504040204" pitchFamily="34" charset="0"/>
              </a:rPr>
              <a:t> Screen </a:t>
            </a:r>
            <a:endParaRPr kumimoji="0" lang="ru-RU"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FA14D48-CDC5-4A17-9A8F-279A8D92BC67}"/>
              </a:ext>
            </a:extLst>
          </p:cNvPr>
          <p:cNvSpPr txBox="1"/>
          <p:nvPr/>
        </p:nvSpPr>
        <p:spPr>
          <a:xfrm>
            <a:off x="167701" y="1722897"/>
            <a:ext cx="8808597"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or just EB.COMPOSITE.SCREEN,INPUT from command line:</a:t>
            </a:r>
            <a:endParaRPr kumimoji="0" lang="ru-RU"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349AAD1E-70EC-4475-B4A5-D0B27B09A5C9}"/>
              </a:ext>
            </a:extLst>
          </p:cNvPr>
          <p:cNvPicPr>
            <a:picLocks noChangeAspect="1"/>
          </p:cNvPicPr>
          <p:nvPr/>
        </p:nvPicPr>
        <p:blipFill rotWithShape="1">
          <a:blip r:embed="rId7"/>
          <a:srcRect t="12179" b="55094"/>
          <a:stretch/>
        </p:blipFill>
        <p:spPr>
          <a:xfrm>
            <a:off x="-1" y="2371461"/>
            <a:ext cx="9144000" cy="159483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491821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8" name="Содержимое 2"/>
          <p:cNvSpPr txBox="1">
            <a:spLocks/>
          </p:cNvSpPr>
          <p:nvPr/>
        </p:nvSpPr>
        <p:spPr>
          <a:xfrm>
            <a:off x="529936" y="946012"/>
            <a:ext cx="7169727" cy="309129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Create Tabbed Screen for grouping of different tasks execution in single browser window:</a:t>
            </a: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Blip>
                <a:blip r:embed="rId5"/>
              </a:buBlip>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Upper half of the screen — TAB CUSTOMER.TAB</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which is created in first Demo</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Blip>
                <a:blip r:embed="rId5"/>
              </a:buBlip>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Lower half of the screen — for opening of any new versions</a:t>
            </a: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10000"/>
              </a:lnSpc>
              <a:spcBef>
                <a:spcPct val="20000"/>
              </a:spcBef>
              <a:spcAft>
                <a:spcPts val="0"/>
              </a:spcAft>
              <a:buClrTx/>
              <a:buSzTx/>
              <a:buFont typeface="Arial"/>
              <a:buNone/>
              <a:tabLst/>
              <a:defRPr/>
            </a:pPr>
            <a:endParaRPr kumimoji="0" lang="ru-RU" sz="2000" b="0" i="0" u="none" strike="noStrike" kern="1200" cap="none" spc="0" normalizeH="0" baseline="0" noProof="0" dirty="0">
              <a:ln>
                <a:noFill/>
              </a:ln>
              <a:solidFill>
                <a:prstClr val="black"/>
              </a:solidFill>
              <a:effectLst/>
              <a:uLnTx/>
              <a:uFillTx/>
              <a:latin typeface="Tahoma"/>
              <a:ea typeface="+mn-ea"/>
              <a:cs typeface="Tahoma"/>
            </a:endParaRPr>
          </a:p>
        </p:txBody>
      </p:sp>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28</a:t>
            </a:fld>
            <a:endParaRPr lang="ru-RU"/>
          </a:p>
        </p:txBody>
      </p:sp>
    </p:spTree>
    <p:extLst>
      <p:ext uri="{BB962C8B-B14F-4D97-AF65-F5344CB8AC3E}">
        <p14:creationId xmlns:p14="http://schemas.microsoft.com/office/powerpoint/2010/main" val="638301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29</a:t>
            </a:fld>
            <a:endParaRPr lang="ru-RU"/>
          </a:p>
        </p:txBody>
      </p:sp>
      <p:pic>
        <p:nvPicPr>
          <p:cNvPr id="7" name="Рисунок 6">
            <a:extLst>
              <a:ext uri="{FF2B5EF4-FFF2-40B4-BE49-F238E27FC236}">
                <a16:creationId xmlns:a16="http://schemas.microsoft.com/office/drawing/2014/main" id="{3CAC5707-7460-413D-B88A-EF48729252F8}"/>
              </a:ext>
            </a:extLst>
          </p:cNvPr>
          <p:cNvPicPr>
            <a:picLocks noChangeAspect="1"/>
          </p:cNvPicPr>
          <p:nvPr/>
        </p:nvPicPr>
        <p:blipFill rotWithShape="1">
          <a:blip r:embed="rId7"/>
          <a:srcRect t="12903" b="4948"/>
          <a:stretch/>
        </p:blipFill>
        <p:spPr>
          <a:xfrm>
            <a:off x="9844" y="654900"/>
            <a:ext cx="9144000" cy="4003354"/>
          </a:xfrm>
          <a:prstGeom prst="rect">
            <a:avLst/>
          </a:prstGeom>
        </p:spPr>
      </p:pic>
      <p:sp>
        <p:nvSpPr>
          <p:cNvPr id="14" name="Rounded Rectangular Callout 7">
            <a:extLst>
              <a:ext uri="{FF2B5EF4-FFF2-40B4-BE49-F238E27FC236}">
                <a16:creationId xmlns:a16="http://schemas.microsoft.com/office/drawing/2014/main" id="{30E51E4A-EC9D-45B8-AD7D-0EC71175512E}"/>
              </a:ext>
            </a:extLst>
          </p:cNvPr>
          <p:cNvSpPr/>
          <p:nvPr/>
        </p:nvSpPr>
        <p:spPr>
          <a:xfrm>
            <a:off x="661311" y="1813810"/>
            <a:ext cx="1406306" cy="322952"/>
          </a:xfrm>
          <a:prstGeom prst="wedgeRoundRectCallout">
            <a:avLst>
              <a:gd name="adj1" fmla="val -44897"/>
              <a:gd name="adj2" fmla="val 97993"/>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First Tab</a:t>
            </a:r>
          </a:p>
        </p:txBody>
      </p:sp>
      <p:sp>
        <p:nvSpPr>
          <p:cNvPr id="15" name="Rounded Rectangular Callout 7">
            <a:extLst>
              <a:ext uri="{FF2B5EF4-FFF2-40B4-BE49-F238E27FC236}">
                <a16:creationId xmlns:a16="http://schemas.microsoft.com/office/drawing/2014/main" id="{34563F6B-30A4-4AFD-96D2-514B9F7111A1}"/>
              </a:ext>
            </a:extLst>
          </p:cNvPr>
          <p:cNvSpPr/>
          <p:nvPr/>
        </p:nvSpPr>
        <p:spPr>
          <a:xfrm>
            <a:off x="4684697" y="1932199"/>
            <a:ext cx="2935303" cy="919769"/>
          </a:xfrm>
          <a:prstGeom prst="wedgeRoundRectCallout">
            <a:avLst>
              <a:gd name="adj1" fmla="val -131389"/>
              <a:gd name="adj2" fmla="val 70098"/>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Divides the window into two horizontal frames.  The top frame occupies 25% of the window and the bottom frame – 75%</a:t>
            </a:r>
          </a:p>
        </p:txBody>
      </p:sp>
      <p:sp>
        <p:nvSpPr>
          <p:cNvPr id="17" name="TextBox 16">
            <a:extLst>
              <a:ext uri="{FF2B5EF4-FFF2-40B4-BE49-F238E27FC236}">
                <a16:creationId xmlns:a16="http://schemas.microsoft.com/office/drawing/2014/main" id="{4B31422D-FBF2-4285-92E8-4974D210F9A3}"/>
              </a:ext>
            </a:extLst>
          </p:cNvPr>
          <p:cNvSpPr txBox="1">
            <a:spLocks noChangeArrowheads="1"/>
          </p:cNvSpPr>
          <p:nvPr/>
        </p:nvSpPr>
        <p:spPr bwMode="auto">
          <a:xfrm>
            <a:off x="-78990" y="3853380"/>
            <a:ext cx="671512" cy="460375"/>
          </a:xfrm>
          <a:prstGeom prst="rect">
            <a:avLst/>
          </a:prstGeom>
          <a:solidFill>
            <a:srgbClr val="FFFFB3"/>
          </a:solidFill>
          <a:ln w="9525">
            <a:solidFill>
              <a:schemeClr val="tx1"/>
            </a:solidFill>
            <a:miter lim="800000"/>
            <a:headEnd/>
            <a:tailEnd/>
          </a:ln>
        </p:spPr>
        <p:txBody>
          <a:bodyPr wrap="none">
            <a:spAutoFit/>
          </a:bodyPr>
          <a:lstStyle/>
          <a:p>
            <a:pPr algn="ctr"/>
            <a:r>
              <a:rPr lang="en-US" sz="1200" dirty="0"/>
              <a:t>Bottom</a:t>
            </a:r>
          </a:p>
          <a:p>
            <a:pPr algn="ctr"/>
            <a:r>
              <a:rPr lang="en-US" sz="1200" dirty="0"/>
              <a:t>Frame</a:t>
            </a:r>
          </a:p>
        </p:txBody>
      </p:sp>
      <p:sp>
        <p:nvSpPr>
          <p:cNvPr id="18" name="Прямоугольник 17">
            <a:extLst>
              <a:ext uri="{FF2B5EF4-FFF2-40B4-BE49-F238E27FC236}">
                <a16:creationId xmlns:a16="http://schemas.microsoft.com/office/drawing/2014/main" id="{0AB1FFAD-6E47-4817-85FE-BADAA87F6249}"/>
              </a:ext>
            </a:extLst>
          </p:cNvPr>
          <p:cNvSpPr/>
          <p:nvPr/>
        </p:nvSpPr>
        <p:spPr>
          <a:xfrm>
            <a:off x="592522" y="3793420"/>
            <a:ext cx="7938415" cy="568819"/>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BBD41E14-D190-49D5-AAAD-237D6851529E}"/>
              </a:ext>
            </a:extLst>
          </p:cNvPr>
          <p:cNvSpPr/>
          <p:nvPr/>
        </p:nvSpPr>
        <p:spPr>
          <a:xfrm>
            <a:off x="595022" y="3211301"/>
            <a:ext cx="7938415" cy="568819"/>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0" name="TextBox 19">
            <a:extLst>
              <a:ext uri="{FF2B5EF4-FFF2-40B4-BE49-F238E27FC236}">
                <a16:creationId xmlns:a16="http://schemas.microsoft.com/office/drawing/2014/main" id="{04E400AA-EF43-497F-89A8-0B655DA8531E}"/>
              </a:ext>
            </a:extLst>
          </p:cNvPr>
          <p:cNvSpPr txBox="1">
            <a:spLocks noChangeArrowheads="1"/>
          </p:cNvSpPr>
          <p:nvPr/>
        </p:nvSpPr>
        <p:spPr bwMode="auto">
          <a:xfrm>
            <a:off x="-72236" y="3246347"/>
            <a:ext cx="671512" cy="461963"/>
          </a:xfrm>
          <a:prstGeom prst="rect">
            <a:avLst/>
          </a:prstGeom>
          <a:solidFill>
            <a:srgbClr val="FFFFB3"/>
          </a:solidFill>
          <a:ln w="9525">
            <a:solidFill>
              <a:schemeClr val="tx1"/>
            </a:solidFill>
            <a:miter lim="800000"/>
            <a:headEnd/>
            <a:tailEnd/>
          </a:ln>
        </p:spPr>
        <p:txBody>
          <a:bodyPr wrap="square">
            <a:spAutoFit/>
          </a:bodyPr>
          <a:lstStyle/>
          <a:p>
            <a:pPr algn="ctr"/>
            <a:r>
              <a:rPr lang="en-US" sz="1200" dirty="0"/>
              <a:t>Top</a:t>
            </a:r>
          </a:p>
          <a:p>
            <a:pPr algn="ctr"/>
            <a:r>
              <a:rPr lang="en-US" sz="1200" dirty="0"/>
              <a:t>Frame</a:t>
            </a:r>
          </a:p>
        </p:txBody>
      </p:sp>
    </p:spTree>
    <p:extLst>
      <p:ext uri="{BB962C8B-B14F-4D97-AF65-F5344CB8AC3E}">
        <p14:creationId xmlns:p14="http://schemas.microsoft.com/office/powerpoint/2010/main" val="164675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3</a:t>
            </a:fld>
            <a:endParaRPr lang="ru-RU"/>
          </a:p>
        </p:txBody>
      </p:sp>
      <p:sp>
        <p:nvSpPr>
          <p:cNvPr id="20" name="TextBox 19">
            <a:extLst>
              <a:ext uri="{FF2B5EF4-FFF2-40B4-BE49-F238E27FC236}">
                <a16:creationId xmlns:a16="http://schemas.microsoft.com/office/drawing/2014/main" id="{5C082CB0-FE6E-488C-9823-CAAD4CAC5084}"/>
              </a:ext>
            </a:extLst>
          </p:cNvPr>
          <p:cNvSpPr txBox="1"/>
          <p:nvPr/>
        </p:nvSpPr>
        <p:spPr>
          <a:xfrm>
            <a:off x="-9507" y="577566"/>
            <a:ext cx="8409064" cy="4832092"/>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In case of design, UXP Browser with GOD mode provide functionality for:</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40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Enquiry – You can create/amend in the same way like you do before: DS or from Browser</a:t>
            </a: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Version - You can create/amend in the same way like you do before: DS or from Browser</a:t>
            </a: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Menu - You can create/amend in the same way like you do before: DS or from Browser</a:t>
            </a: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COS – You should work with DS</a:t>
            </a: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1200150" lvl="2" indent="-285750">
              <a:buBlip>
                <a:blip r:embed="rId6"/>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Create/amend from DS directly</a:t>
            </a:r>
          </a:p>
          <a:p>
            <a:pPr marL="1200150" lvl="2"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1200150" lvl="2" indent="-285750">
              <a:buBlip>
                <a:blip r:embed="rId6"/>
              </a:buBlip>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Import to DS and generate code for Transact (T24)</a:t>
            </a: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6"/>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p:txBody>
      </p:sp>
    </p:spTree>
    <p:extLst>
      <p:ext uri="{BB962C8B-B14F-4D97-AF65-F5344CB8AC3E}">
        <p14:creationId xmlns:p14="http://schemas.microsoft.com/office/powerpoint/2010/main" val="4083190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30</a:t>
            </a:fld>
            <a:endParaRPr lang="ru-RU"/>
          </a:p>
        </p:txBody>
      </p:sp>
      <p:pic>
        <p:nvPicPr>
          <p:cNvPr id="5" name="Рисунок 4">
            <a:extLst>
              <a:ext uri="{FF2B5EF4-FFF2-40B4-BE49-F238E27FC236}">
                <a16:creationId xmlns:a16="http://schemas.microsoft.com/office/drawing/2014/main" id="{A98ED87D-B46C-4CB0-B5D5-355CCC7554CD}"/>
              </a:ext>
            </a:extLst>
          </p:cNvPr>
          <p:cNvPicPr>
            <a:picLocks noChangeAspect="1"/>
          </p:cNvPicPr>
          <p:nvPr/>
        </p:nvPicPr>
        <p:blipFill rotWithShape="1">
          <a:blip r:embed="rId7"/>
          <a:srcRect t="11938" b="25872"/>
          <a:stretch/>
        </p:blipFill>
        <p:spPr>
          <a:xfrm>
            <a:off x="-1" y="1401041"/>
            <a:ext cx="9144000" cy="3030634"/>
          </a:xfrm>
          <a:prstGeom prst="rect">
            <a:avLst/>
          </a:prstGeom>
        </p:spPr>
      </p:pic>
      <p:sp>
        <p:nvSpPr>
          <p:cNvPr id="12" name="Rounded Rectangular Callout 7">
            <a:extLst>
              <a:ext uri="{FF2B5EF4-FFF2-40B4-BE49-F238E27FC236}">
                <a16:creationId xmlns:a16="http://schemas.microsoft.com/office/drawing/2014/main" id="{0A65DD23-7645-493A-9BB3-BC4F67C22273}"/>
              </a:ext>
            </a:extLst>
          </p:cNvPr>
          <p:cNvSpPr/>
          <p:nvPr/>
        </p:nvSpPr>
        <p:spPr>
          <a:xfrm>
            <a:off x="931134" y="2556594"/>
            <a:ext cx="1406306" cy="322952"/>
          </a:xfrm>
          <a:prstGeom prst="wedgeRoundRectCallout">
            <a:avLst>
              <a:gd name="adj1" fmla="val -29974"/>
              <a:gd name="adj2" fmla="val 102634"/>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Second Tab</a:t>
            </a:r>
          </a:p>
        </p:txBody>
      </p:sp>
    </p:spTree>
    <p:extLst>
      <p:ext uri="{BB962C8B-B14F-4D97-AF65-F5344CB8AC3E}">
        <p14:creationId xmlns:p14="http://schemas.microsoft.com/office/powerpoint/2010/main" val="89413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31</a:t>
            </a:fld>
            <a:endParaRPr lang="ru-RU"/>
          </a:p>
        </p:txBody>
      </p:sp>
      <p:sp>
        <p:nvSpPr>
          <p:cNvPr id="14" name="TextBox 13">
            <a:extLst>
              <a:ext uri="{FF2B5EF4-FFF2-40B4-BE49-F238E27FC236}">
                <a16:creationId xmlns:a16="http://schemas.microsoft.com/office/drawing/2014/main" id="{9E73963F-9AA2-4110-8FCE-6078C2415814}"/>
              </a:ext>
            </a:extLst>
          </p:cNvPr>
          <p:cNvSpPr txBox="1"/>
          <p:nvPr/>
        </p:nvSpPr>
        <p:spPr>
          <a:xfrm>
            <a:off x="103909" y="748632"/>
            <a:ext cx="617697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this screen via Design Studio and generate code</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pic>
        <p:nvPicPr>
          <p:cNvPr id="7" name="Рисунок 6">
            <a:extLst>
              <a:ext uri="{FF2B5EF4-FFF2-40B4-BE49-F238E27FC236}">
                <a16:creationId xmlns:a16="http://schemas.microsoft.com/office/drawing/2014/main" id="{FD194907-EFF8-48D7-8239-00BA9D04B321}"/>
              </a:ext>
            </a:extLst>
          </p:cNvPr>
          <p:cNvPicPr>
            <a:picLocks noChangeAspect="1"/>
          </p:cNvPicPr>
          <p:nvPr/>
        </p:nvPicPr>
        <p:blipFill>
          <a:blip r:embed="rId7"/>
          <a:stretch>
            <a:fillRect/>
          </a:stretch>
        </p:blipFill>
        <p:spPr>
          <a:xfrm>
            <a:off x="4369854" y="1211753"/>
            <a:ext cx="3597512" cy="3822796"/>
          </a:xfrm>
          <a:prstGeom prst="rect">
            <a:avLst/>
          </a:prstGeom>
        </p:spPr>
      </p:pic>
      <p:pic>
        <p:nvPicPr>
          <p:cNvPr id="15" name="Рисунок 14">
            <a:extLst>
              <a:ext uri="{FF2B5EF4-FFF2-40B4-BE49-F238E27FC236}">
                <a16:creationId xmlns:a16="http://schemas.microsoft.com/office/drawing/2014/main" id="{4E6EAB9B-EE97-49D8-B647-9F558AB39448}"/>
              </a:ext>
            </a:extLst>
          </p:cNvPr>
          <p:cNvPicPr>
            <a:picLocks noChangeAspect="1"/>
          </p:cNvPicPr>
          <p:nvPr/>
        </p:nvPicPr>
        <p:blipFill rotWithShape="1">
          <a:blip r:embed="rId8"/>
          <a:srcRect r="67705" b="52497"/>
          <a:stretch/>
        </p:blipFill>
        <p:spPr>
          <a:xfrm>
            <a:off x="183962" y="1149470"/>
            <a:ext cx="3682914" cy="3045720"/>
          </a:xfrm>
          <a:prstGeom prst="rect">
            <a:avLst/>
          </a:prstGeom>
        </p:spPr>
      </p:pic>
    </p:spTree>
    <p:extLst>
      <p:ext uri="{BB962C8B-B14F-4D97-AF65-F5344CB8AC3E}">
        <p14:creationId xmlns:p14="http://schemas.microsoft.com/office/powerpoint/2010/main" val="2692418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32</a:t>
            </a:fld>
            <a:endParaRPr lang="ru-RU"/>
          </a:p>
        </p:txBody>
      </p:sp>
      <p:sp>
        <p:nvSpPr>
          <p:cNvPr id="14" name="TextBox 13">
            <a:extLst>
              <a:ext uri="{FF2B5EF4-FFF2-40B4-BE49-F238E27FC236}">
                <a16:creationId xmlns:a16="http://schemas.microsoft.com/office/drawing/2014/main" id="{9E73963F-9AA2-4110-8FCE-6078C2415814}"/>
              </a:ext>
            </a:extLst>
          </p:cNvPr>
          <p:cNvSpPr txBox="1"/>
          <p:nvPr/>
        </p:nvSpPr>
        <p:spPr>
          <a:xfrm>
            <a:off x="103909" y="748632"/>
            <a:ext cx="617697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this screen via Design Studio and generate code</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pic>
        <p:nvPicPr>
          <p:cNvPr id="5" name="Рисунок 4">
            <a:extLst>
              <a:ext uri="{FF2B5EF4-FFF2-40B4-BE49-F238E27FC236}">
                <a16:creationId xmlns:a16="http://schemas.microsoft.com/office/drawing/2014/main" id="{CD63C406-17D5-4684-BEDC-9CF9DA73B954}"/>
              </a:ext>
            </a:extLst>
          </p:cNvPr>
          <p:cNvPicPr>
            <a:picLocks noChangeAspect="1"/>
          </p:cNvPicPr>
          <p:nvPr/>
        </p:nvPicPr>
        <p:blipFill>
          <a:blip r:embed="rId7"/>
          <a:stretch>
            <a:fillRect/>
          </a:stretch>
        </p:blipFill>
        <p:spPr>
          <a:xfrm>
            <a:off x="1087995" y="1065465"/>
            <a:ext cx="3359174" cy="3569533"/>
          </a:xfrm>
          <a:prstGeom prst="rect">
            <a:avLst/>
          </a:prstGeom>
        </p:spPr>
      </p:pic>
      <p:pic>
        <p:nvPicPr>
          <p:cNvPr id="8" name="Рисунок 7">
            <a:extLst>
              <a:ext uri="{FF2B5EF4-FFF2-40B4-BE49-F238E27FC236}">
                <a16:creationId xmlns:a16="http://schemas.microsoft.com/office/drawing/2014/main" id="{5FE984FE-AD80-41AC-82AE-274C248D8F8C}"/>
              </a:ext>
            </a:extLst>
          </p:cNvPr>
          <p:cNvPicPr>
            <a:picLocks noChangeAspect="1"/>
          </p:cNvPicPr>
          <p:nvPr/>
        </p:nvPicPr>
        <p:blipFill>
          <a:blip r:embed="rId8"/>
          <a:stretch>
            <a:fillRect/>
          </a:stretch>
        </p:blipFill>
        <p:spPr>
          <a:xfrm>
            <a:off x="4790080" y="1091714"/>
            <a:ext cx="3359175" cy="3569534"/>
          </a:xfrm>
          <a:prstGeom prst="rect">
            <a:avLst/>
          </a:prstGeom>
        </p:spPr>
      </p:pic>
    </p:spTree>
    <p:extLst>
      <p:ext uri="{BB962C8B-B14F-4D97-AF65-F5344CB8AC3E}">
        <p14:creationId xmlns:p14="http://schemas.microsoft.com/office/powerpoint/2010/main" val="3199082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33</a:t>
            </a:fld>
            <a:endParaRPr lang="ru-RU"/>
          </a:p>
        </p:txBody>
      </p:sp>
      <p:sp>
        <p:nvSpPr>
          <p:cNvPr id="14" name="TextBox 13">
            <a:extLst>
              <a:ext uri="{FF2B5EF4-FFF2-40B4-BE49-F238E27FC236}">
                <a16:creationId xmlns:a16="http://schemas.microsoft.com/office/drawing/2014/main" id="{9E73963F-9AA2-4110-8FCE-6078C2415814}"/>
              </a:ext>
            </a:extLst>
          </p:cNvPr>
          <p:cNvSpPr txBox="1"/>
          <p:nvPr/>
        </p:nvSpPr>
        <p:spPr>
          <a:xfrm>
            <a:off x="103909" y="748632"/>
            <a:ext cx="617697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Import this screen via Design Studio and generate code</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pic>
        <p:nvPicPr>
          <p:cNvPr id="6" name="Рисунок 5">
            <a:extLst>
              <a:ext uri="{FF2B5EF4-FFF2-40B4-BE49-F238E27FC236}">
                <a16:creationId xmlns:a16="http://schemas.microsoft.com/office/drawing/2014/main" id="{1035E26C-9C05-4D51-B09B-95F1F41DC35B}"/>
              </a:ext>
            </a:extLst>
          </p:cNvPr>
          <p:cNvPicPr>
            <a:picLocks noChangeAspect="1"/>
          </p:cNvPicPr>
          <p:nvPr/>
        </p:nvPicPr>
        <p:blipFill rotWithShape="1">
          <a:blip r:embed="rId7"/>
          <a:srcRect t="31976" r="50000" b="5327"/>
          <a:stretch/>
        </p:blipFill>
        <p:spPr>
          <a:xfrm>
            <a:off x="1434417" y="1117963"/>
            <a:ext cx="5176285" cy="3649299"/>
          </a:xfrm>
          <a:prstGeom prst="rect">
            <a:avLst/>
          </a:prstGeom>
        </p:spPr>
      </p:pic>
    </p:spTree>
    <p:extLst>
      <p:ext uri="{BB962C8B-B14F-4D97-AF65-F5344CB8AC3E}">
        <p14:creationId xmlns:p14="http://schemas.microsoft.com/office/powerpoint/2010/main" val="3441461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34</a:t>
            </a:fld>
            <a:endParaRPr lang="ru-RU"/>
          </a:p>
        </p:txBody>
      </p:sp>
      <p:sp>
        <p:nvSpPr>
          <p:cNvPr id="14" name="TextBox 13">
            <a:extLst>
              <a:ext uri="{FF2B5EF4-FFF2-40B4-BE49-F238E27FC236}">
                <a16:creationId xmlns:a16="http://schemas.microsoft.com/office/drawing/2014/main" id="{9E73963F-9AA2-4110-8FCE-6078C2415814}"/>
              </a:ext>
            </a:extLst>
          </p:cNvPr>
          <p:cNvSpPr txBox="1"/>
          <p:nvPr/>
        </p:nvSpPr>
        <p:spPr>
          <a:xfrm>
            <a:off x="103909" y="748632"/>
            <a:ext cx="617697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Launch COS CUSTOMER.COS from command line</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pic>
        <p:nvPicPr>
          <p:cNvPr id="5" name="Рисунок 4">
            <a:extLst>
              <a:ext uri="{FF2B5EF4-FFF2-40B4-BE49-F238E27FC236}">
                <a16:creationId xmlns:a16="http://schemas.microsoft.com/office/drawing/2014/main" id="{D5E47941-ABFB-4E97-8997-80D3BC0B4EAD}"/>
              </a:ext>
            </a:extLst>
          </p:cNvPr>
          <p:cNvPicPr>
            <a:picLocks noChangeAspect="1"/>
          </p:cNvPicPr>
          <p:nvPr/>
        </p:nvPicPr>
        <p:blipFill rotWithShape="1">
          <a:blip r:embed="rId7"/>
          <a:srcRect t="11833" b="20733"/>
          <a:stretch/>
        </p:blipFill>
        <p:spPr>
          <a:xfrm>
            <a:off x="9844" y="1284890"/>
            <a:ext cx="9144000" cy="3315446"/>
          </a:xfrm>
          <a:prstGeom prst="rect">
            <a:avLst/>
          </a:prstGeom>
        </p:spPr>
      </p:pic>
      <p:sp>
        <p:nvSpPr>
          <p:cNvPr id="12" name="Rounded Rectangular Callout 7">
            <a:extLst>
              <a:ext uri="{FF2B5EF4-FFF2-40B4-BE49-F238E27FC236}">
                <a16:creationId xmlns:a16="http://schemas.microsoft.com/office/drawing/2014/main" id="{8DAE490B-A3AF-41D3-8050-AF4540B6BE8A}"/>
              </a:ext>
            </a:extLst>
          </p:cNvPr>
          <p:cNvSpPr/>
          <p:nvPr/>
        </p:nvSpPr>
        <p:spPr>
          <a:xfrm>
            <a:off x="3040863" y="3529100"/>
            <a:ext cx="1406306" cy="713116"/>
          </a:xfrm>
          <a:prstGeom prst="wedgeRoundRectCallout">
            <a:avLst>
              <a:gd name="adj1" fmla="val -141896"/>
              <a:gd name="adj2" fmla="val -4656"/>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New content is launched in lower part</a:t>
            </a:r>
          </a:p>
        </p:txBody>
      </p:sp>
    </p:spTree>
    <p:extLst>
      <p:ext uri="{BB962C8B-B14F-4D97-AF65-F5344CB8AC3E}">
        <p14:creationId xmlns:p14="http://schemas.microsoft.com/office/powerpoint/2010/main" val="2265223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FDF0D834-6284-47EF-AB56-E9A6A8FF41FE}"/>
              </a:ext>
            </a:extLst>
          </p:cNvPr>
          <p:cNvPicPr>
            <a:picLocks noChangeAspect="1"/>
          </p:cNvPicPr>
          <p:nvPr/>
        </p:nvPicPr>
        <p:blipFill rotWithShape="1">
          <a:blip r:embed="rId3"/>
          <a:srcRect t="20946" b="24279"/>
          <a:stretch/>
        </p:blipFill>
        <p:spPr>
          <a:xfrm>
            <a:off x="-1" y="1814280"/>
            <a:ext cx="9144000" cy="2669273"/>
          </a:xfrm>
          <a:prstGeom prst="rect">
            <a:avLst/>
          </a:prstGeom>
        </p:spPr>
      </p:pic>
      <p:pic>
        <p:nvPicPr>
          <p:cNvPr id="11"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35</a:t>
            </a:fld>
            <a:endParaRPr lang="ru-RU"/>
          </a:p>
        </p:txBody>
      </p:sp>
      <p:sp>
        <p:nvSpPr>
          <p:cNvPr id="14" name="TextBox 13">
            <a:extLst>
              <a:ext uri="{FF2B5EF4-FFF2-40B4-BE49-F238E27FC236}">
                <a16:creationId xmlns:a16="http://schemas.microsoft.com/office/drawing/2014/main" id="{9E73963F-9AA2-4110-8FCE-6078C2415814}"/>
              </a:ext>
            </a:extLst>
          </p:cNvPr>
          <p:cNvSpPr txBox="1"/>
          <p:nvPr/>
        </p:nvSpPr>
        <p:spPr>
          <a:xfrm>
            <a:off x="103909" y="748632"/>
            <a:ext cx="8666136" cy="923330"/>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How to open COS CUSTOMER.COS screen wit predefined customer</a:t>
            </a:r>
            <a:r>
              <a:rPr lang="ru-RU" dirty="0">
                <a:latin typeface="Tahoma" panose="020B0604030504040204" pitchFamily="34" charset="0"/>
                <a:ea typeface="Tahoma" panose="020B0604030504040204" pitchFamily="34" charset="0"/>
                <a:cs typeface="Tahoma" panose="020B0604030504040204" pitchFamily="34" charset="0"/>
              </a:rPr>
              <a:t>?</a:t>
            </a:r>
          </a:p>
          <a:p>
            <a:endParaRPr lang="ru-RU"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CURRENT variable could be used. Let’s create new Enquiry and fill it</a:t>
            </a:r>
            <a:r>
              <a:rPr lang="ru-RU" dirty="0">
                <a:latin typeface="Tahoma" panose="020B0604030504040204" pitchFamily="34" charset="0"/>
                <a:ea typeface="Tahoma" panose="020B0604030504040204" pitchFamily="34" charset="0"/>
                <a:cs typeface="Tahoma" panose="020B0604030504040204" pitchFamily="34" charset="0"/>
              </a:rPr>
              <a:t>:</a:t>
            </a:r>
            <a:endParaRPr lang="ru-RU" dirty="0"/>
          </a:p>
        </p:txBody>
      </p:sp>
      <p:sp>
        <p:nvSpPr>
          <p:cNvPr id="16" name="Прямоугольник 15">
            <a:extLst>
              <a:ext uri="{FF2B5EF4-FFF2-40B4-BE49-F238E27FC236}">
                <a16:creationId xmlns:a16="http://schemas.microsoft.com/office/drawing/2014/main" id="{9402E579-D72E-4952-B952-463A831A46D9}"/>
              </a:ext>
            </a:extLst>
          </p:cNvPr>
          <p:cNvSpPr/>
          <p:nvPr/>
        </p:nvSpPr>
        <p:spPr>
          <a:xfrm>
            <a:off x="1364464" y="3462728"/>
            <a:ext cx="2158225" cy="569626"/>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12612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36</a:t>
            </a:fld>
            <a:endParaRPr lang="ru-RU"/>
          </a:p>
        </p:txBody>
      </p:sp>
      <p:sp>
        <p:nvSpPr>
          <p:cNvPr id="14" name="TextBox 13">
            <a:extLst>
              <a:ext uri="{FF2B5EF4-FFF2-40B4-BE49-F238E27FC236}">
                <a16:creationId xmlns:a16="http://schemas.microsoft.com/office/drawing/2014/main" id="{9E73963F-9AA2-4110-8FCE-6078C2415814}"/>
              </a:ext>
            </a:extLst>
          </p:cNvPr>
          <p:cNvSpPr txBox="1"/>
          <p:nvPr/>
        </p:nvSpPr>
        <p:spPr>
          <a:xfrm>
            <a:off x="103909" y="748632"/>
            <a:ext cx="8666136"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Also we should add receiving of CURRENT.CUSTOMER variable on Tabbed Screen</a:t>
            </a:r>
            <a:r>
              <a:rPr lang="ru-RU" dirty="0">
                <a:latin typeface="Tahoma" panose="020B0604030504040204" pitchFamily="34" charset="0"/>
                <a:ea typeface="Tahoma" panose="020B0604030504040204" pitchFamily="34" charset="0"/>
                <a:cs typeface="Tahoma" panose="020B0604030504040204" pitchFamily="34" charset="0"/>
              </a:rPr>
              <a:t>:</a:t>
            </a:r>
          </a:p>
        </p:txBody>
      </p:sp>
      <p:pic>
        <p:nvPicPr>
          <p:cNvPr id="8" name="Рисунок 7">
            <a:extLst>
              <a:ext uri="{FF2B5EF4-FFF2-40B4-BE49-F238E27FC236}">
                <a16:creationId xmlns:a16="http://schemas.microsoft.com/office/drawing/2014/main" id="{9900D951-852D-4493-B170-7B0378C0BA91}"/>
              </a:ext>
            </a:extLst>
          </p:cNvPr>
          <p:cNvPicPr>
            <a:picLocks noChangeAspect="1"/>
          </p:cNvPicPr>
          <p:nvPr/>
        </p:nvPicPr>
        <p:blipFill rotWithShape="1">
          <a:blip r:embed="rId7"/>
          <a:srcRect t="12590" b="32024"/>
          <a:stretch/>
        </p:blipFill>
        <p:spPr>
          <a:xfrm>
            <a:off x="-1" y="1196494"/>
            <a:ext cx="9144000" cy="2699106"/>
          </a:xfrm>
          <a:prstGeom prst="rect">
            <a:avLst/>
          </a:prstGeom>
        </p:spPr>
      </p:pic>
      <p:sp>
        <p:nvSpPr>
          <p:cNvPr id="15" name="Прямоугольник 14">
            <a:extLst>
              <a:ext uri="{FF2B5EF4-FFF2-40B4-BE49-F238E27FC236}">
                <a16:creationId xmlns:a16="http://schemas.microsoft.com/office/drawing/2014/main" id="{FDB0FFAF-566F-42F9-A422-114C6C68BF61}"/>
              </a:ext>
            </a:extLst>
          </p:cNvPr>
          <p:cNvSpPr/>
          <p:nvPr/>
        </p:nvSpPr>
        <p:spPr>
          <a:xfrm>
            <a:off x="6995620" y="3240650"/>
            <a:ext cx="1535318" cy="319804"/>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F329C918-9944-45F1-BD9E-39C3C93551D8}"/>
              </a:ext>
            </a:extLst>
          </p:cNvPr>
          <p:cNvSpPr txBox="1"/>
          <p:nvPr/>
        </p:nvSpPr>
        <p:spPr>
          <a:xfrm>
            <a:off x="103909" y="4079396"/>
            <a:ext cx="8666136" cy="646331"/>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For CUSTOMER.BASIC.SCV we do not need to add variable because it is already used in Predefine Selection of this Enquiry.</a:t>
            </a:r>
            <a:endParaRPr lang="ru-R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644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5ABB36CA-DBEA-461C-804B-5807909738A8}"/>
              </a:ext>
            </a:extLst>
          </p:cNvPr>
          <p:cNvPicPr>
            <a:picLocks noChangeAspect="1"/>
          </p:cNvPicPr>
          <p:nvPr/>
        </p:nvPicPr>
        <p:blipFill rotWithShape="1">
          <a:blip r:embed="rId3"/>
          <a:srcRect t="19375" r="45246" b="15365"/>
          <a:stretch/>
        </p:blipFill>
        <p:spPr>
          <a:xfrm>
            <a:off x="3507698" y="1723911"/>
            <a:ext cx="5006714" cy="318027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5" name="Рисунок 4">
            <a:extLst>
              <a:ext uri="{FF2B5EF4-FFF2-40B4-BE49-F238E27FC236}">
                <a16:creationId xmlns:a16="http://schemas.microsoft.com/office/drawing/2014/main" id="{E45C5EBA-35EE-4777-A619-4179B9EC6ED7}"/>
              </a:ext>
            </a:extLst>
          </p:cNvPr>
          <p:cNvPicPr>
            <a:picLocks noChangeAspect="1"/>
          </p:cNvPicPr>
          <p:nvPr/>
        </p:nvPicPr>
        <p:blipFill rotWithShape="1">
          <a:blip r:embed="rId4"/>
          <a:srcRect t="11992" r="61639" b="39099"/>
          <a:stretch/>
        </p:blipFill>
        <p:spPr>
          <a:xfrm>
            <a:off x="0" y="959367"/>
            <a:ext cx="3507698" cy="238343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1"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idx="4294967295"/>
          </p:nvPr>
        </p:nvSpPr>
        <p:spPr>
          <a:xfrm>
            <a:off x="0" y="38100"/>
            <a:ext cx="8229600" cy="461963"/>
          </a:xfrm>
        </p:spPr>
        <p:txBody>
          <a:bodyPr>
            <a:no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Demo 2 - Create Composite Screen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0" name="Изображение 8">
            <a:extLst>
              <a:ext uri="{FF2B5EF4-FFF2-40B4-BE49-F238E27FC236}">
                <a16:creationId xmlns:a16="http://schemas.microsoft.com/office/drawing/2014/main" id="{D694C2A1-2D56-4327-917F-4DA2C422D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Picture 10">
            <a:extLst>
              <a:ext uri="{FF2B5EF4-FFF2-40B4-BE49-F238E27FC236}">
                <a16:creationId xmlns:a16="http://schemas.microsoft.com/office/drawing/2014/main" id="{5860B82C-1B55-4AE2-A6F6-F360B36C59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9DB6AD09-895E-4BEB-9A66-421E16F88EC5}"/>
              </a:ext>
            </a:extLst>
          </p:cNvPr>
          <p:cNvSpPr>
            <a:spLocks noGrp="1"/>
          </p:cNvSpPr>
          <p:nvPr>
            <p:ph type="sldNum" sz="quarter" idx="12"/>
          </p:nvPr>
        </p:nvSpPr>
        <p:spPr/>
        <p:txBody>
          <a:bodyPr/>
          <a:lstStyle/>
          <a:p>
            <a:fld id="{39FC74CF-8B03-5D41-97A3-DD76EB0CCB80}" type="slidenum">
              <a:rPr lang="ru-RU" smtClean="0"/>
              <a:t>37</a:t>
            </a:fld>
            <a:endParaRPr lang="ru-RU"/>
          </a:p>
        </p:txBody>
      </p:sp>
      <p:sp>
        <p:nvSpPr>
          <p:cNvPr id="15" name="Прямоугольник 14">
            <a:extLst>
              <a:ext uri="{FF2B5EF4-FFF2-40B4-BE49-F238E27FC236}">
                <a16:creationId xmlns:a16="http://schemas.microsoft.com/office/drawing/2014/main" id="{FDB0FFAF-566F-42F9-A422-114C6C68BF61}"/>
              </a:ext>
            </a:extLst>
          </p:cNvPr>
          <p:cNvSpPr/>
          <p:nvPr/>
        </p:nvSpPr>
        <p:spPr>
          <a:xfrm>
            <a:off x="1768839" y="1843788"/>
            <a:ext cx="989351" cy="214850"/>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7" name="Line 6">
            <a:extLst>
              <a:ext uri="{FF2B5EF4-FFF2-40B4-BE49-F238E27FC236}">
                <a16:creationId xmlns:a16="http://schemas.microsoft.com/office/drawing/2014/main" id="{1D2A2E82-A1D9-48F6-8391-0D8645FC885C}"/>
              </a:ext>
            </a:extLst>
          </p:cNvPr>
          <p:cNvSpPr>
            <a:spLocks noChangeShapeType="1"/>
          </p:cNvSpPr>
          <p:nvPr/>
        </p:nvSpPr>
        <p:spPr bwMode="auto">
          <a:xfrm>
            <a:off x="2800964" y="1951213"/>
            <a:ext cx="706734" cy="47719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8" name="TextBox 17">
            <a:extLst>
              <a:ext uri="{FF2B5EF4-FFF2-40B4-BE49-F238E27FC236}">
                <a16:creationId xmlns:a16="http://schemas.microsoft.com/office/drawing/2014/main" id="{45309D1D-F2D7-45FB-9B0D-62E906252B8D}"/>
              </a:ext>
            </a:extLst>
          </p:cNvPr>
          <p:cNvSpPr txBox="1"/>
          <p:nvPr/>
        </p:nvSpPr>
        <p:spPr>
          <a:xfrm>
            <a:off x="0" y="567963"/>
            <a:ext cx="4601980" cy="369332"/>
          </a:xfrm>
          <a:prstGeom prst="rect">
            <a:avLst/>
          </a:prstGeom>
          <a:noFill/>
        </p:spPr>
        <p:txBody>
          <a:bodyPr wrap="square">
            <a:spAutoFit/>
          </a:bodyPr>
          <a:lstStyle/>
          <a:p>
            <a:r>
              <a:rPr lang="en-US" dirty="0"/>
              <a:t>ENQ CUSTOMER.OPEN.COS</a:t>
            </a:r>
            <a:endParaRPr lang="ru-RU" dirty="0"/>
          </a:p>
        </p:txBody>
      </p:sp>
      <p:sp>
        <p:nvSpPr>
          <p:cNvPr id="20" name="TextBox 19">
            <a:extLst>
              <a:ext uri="{FF2B5EF4-FFF2-40B4-BE49-F238E27FC236}">
                <a16:creationId xmlns:a16="http://schemas.microsoft.com/office/drawing/2014/main" id="{0D5BBCA3-5D92-42E2-9A4F-05A2DEA09F32}"/>
              </a:ext>
            </a:extLst>
          </p:cNvPr>
          <p:cNvSpPr txBox="1"/>
          <p:nvPr/>
        </p:nvSpPr>
        <p:spPr>
          <a:xfrm>
            <a:off x="5728079" y="1349656"/>
            <a:ext cx="2501521" cy="369332"/>
          </a:xfrm>
          <a:prstGeom prst="rect">
            <a:avLst/>
          </a:prstGeom>
          <a:noFill/>
        </p:spPr>
        <p:txBody>
          <a:bodyPr wrap="square">
            <a:spAutoFit/>
          </a:bodyPr>
          <a:lstStyle/>
          <a:p>
            <a:r>
              <a:rPr lang="en-US" dirty="0"/>
              <a:t>COS CUSTOMER.COS</a:t>
            </a:r>
            <a:endParaRPr lang="ru-RU" dirty="0"/>
          </a:p>
        </p:txBody>
      </p:sp>
    </p:spTree>
    <p:extLst>
      <p:ext uri="{BB962C8B-B14F-4D97-AF65-F5344CB8AC3E}">
        <p14:creationId xmlns:p14="http://schemas.microsoft.com/office/powerpoint/2010/main" val="2793941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3" name="Содержимое 2"/>
          <p:cNvSpPr>
            <a:spLocks noGrp="1"/>
          </p:cNvSpPr>
          <p:nvPr>
            <p:ph idx="1"/>
          </p:nvPr>
        </p:nvSpPr>
        <p:spPr>
          <a:xfrm>
            <a:off x="353290" y="783873"/>
            <a:ext cx="7413601" cy="3744060"/>
          </a:xfrm>
        </p:spPr>
        <p:txBody>
          <a:bodyPr>
            <a:normAutofit lnSpcReduction="10000"/>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Design a composite screen in T24 to launch the given enquiries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The enquiry to be launched on the top (horizontal) frame is %CUSTOMER</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The enquiry to be launched on the bottom (horizontal) frame is %ACCOUNT</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Define your own other necessary parameters (names, size etc.)</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Launch your created COS</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- 2</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BEDDC1DF-2AA1-4810-9EF4-6BCD82E97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4" name="Номер слайда 3">
            <a:extLst>
              <a:ext uri="{FF2B5EF4-FFF2-40B4-BE49-F238E27FC236}">
                <a16:creationId xmlns:a16="http://schemas.microsoft.com/office/drawing/2014/main" id="{A788F5BA-CAA4-4523-8514-8E6DDA6147C5}"/>
              </a:ext>
            </a:extLst>
          </p:cNvPr>
          <p:cNvSpPr>
            <a:spLocks noGrp="1"/>
          </p:cNvSpPr>
          <p:nvPr>
            <p:ph type="sldNum" sz="quarter" idx="12"/>
          </p:nvPr>
        </p:nvSpPr>
        <p:spPr/>
        <p:txBody>
          <a:bodyPr/>
          <a:lstStyle/>
          <a:p>
            <a:fld id="{39FC74CF-8B03-5D41-97A3-DD76EB0CCB80}" type="slidenum">
              <a:rPr lang="ru-RU" smtClean="0"/>
              <a:t>38</a:t>
            </a:fld>
            <a:endParaRPr lang="ru-RU"/>
          </a:p>
        </p:txBody>
      </p:sp>
    </p:spTree>
    <p:extLst>
      <p:ext uri="{BB962C8B-B14F-4D97-AF65-F5344CB8AC3E}">
        <p14:creationId xmlns:p14="http://schemas.microsoft.com/office/powerpoint/2010/main" val="73668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1129423" y="1755454"/>
            <a:ext cx="7270134" cy="3135080"/>
          </a:xfrm>
        </p:spPr>
        <p:txBody>
          <a:bodyPr>
            <a:normAutofit/>
          </a:bodyPr>
          <a:lstStyle/>
          <a:p>
            <a:pPr marL="0" indent="0" algn="just">
              <a:spcAft>
                <a:spcPts val="600"/>
              </a:spcAft>
              <a:buNone/>
            </a:pPr>
            <a:r>
              <a:rPr lang="en-US" dirty="0">
                <a:latin typeface="Tahoma" panose="020B0604030504040204" pitchFamily="34" charset="0"/>
                <a:ea typeface="Tahoma" panose="020B0604030504040204" pitchFamily="34" charset="0"/>
                <a:cs typeface="Tahoma" panose="020B0604030504040204" pitchFamily="34" charset="0"/>
              </a:rPr>
              <a:t>Creating Composite Screens</a:t>
            </a:r>
          </a:p>
          <a:p>
            <a:pPr marL="0" indent="0" algn="just">
              <a:spcAft>
                <a:spcPts val="600"/>
              </a:spcAft>
              <a:buNone/>
            </a:pPr>
            <a:r>
              <a:rPr lang="en-US" dirty="0">
                <a:latin typeface="Tahoma" panose="020B0604030504040204" pitchFamily="34" charset="0"/>
                <a:ea typeface="Tahoma" panose="020B0604030504040204" pitchFamily="34" charset="0"/>
                <a:cs typeface="Tahoma" panose="020B0604030504040204" pitchFamily="34" charset="0"/>
              </a:rPr>
              <a:t>from Design Studio</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Composite Screens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8FF12F74-A79E-4540-9854-5C309F5490A4}"/>
              </a:ext>
            </a:extLst>
          </p:cNvPr>
          <p:cNvSpPr>
            <a:spLocks noGrp="1"/>
          </p:cNvSpPr>
          <p:nvPr>
            <p:ph type="sldNum" sz="quarter" idx="12"/>
          </p:nvPr>
        </p:nvSpPr>
        <p:spPr/>
        <p:txBody>
          <a:bodyPr/>
          <a:lstStyle/>
          <a:p>
            <a:fld id="{39FC74CF-8B03-5D41-97A3-DD76EB0CCB80}" type="slidenum">
              <a:rPr lang="ru-RU" smtClean="0"/>
              <a:t>39</a:t>
            </a:fld>
            <a:endParaRPr lang="ru-RU"/>
          </a:p>
        </p:txBody>
      </p:sp>
    </p:spTree>
    <p:extLst>
      <p:ext uri="{BB962C8B-B14F-4D97-AF65-F5344CB8AC3E}">
        <p14:creationId xmlns:p14="http://schemas.microsoft.com/office/powerpoint/2010/main" val="4190662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a:t>
            </a:fld>
            <a:endParaRPr lang="ru-RU"/>
          </a:p>
        </p:txBody>
      </p:sp>
      <p:sp>
        <p:nvSpPr>
          <p:cNvPr id="13" name="TextBox 12">
            <a:extLst>
              <a:ext uri="{FF2B5EF4-FFF2-40B4-BE49-F238E27FC236}">
                <a16:creationId xmlns:a16="http://schemas.microsoft.com/office/drawing/2014/main" id="{5128E38A-7AF2-45AC-9590-3096728581F4}"/>
              </a:ext>
            </a:extLst>
          </p:cNvPr>
          <p:cNvSpPr txBox="1"/>
          <p:nvPr/>
        </p:nvSpPr>
        <p:spPr>
          <a:xfrm>
            <a:off x="2910639" y="1971585"/>
            <a:ext cx="2021032" cy="1200329"/>
          </a:xfrm>
          <a:prstGeom prst="rect">
            <a:avLst/>
          </a:prstGeom>
          <a:noFill/>
        </p:spPr>
        <p:txBody>
          <a:bodyPr wrap="square">
            <a:spAutoFit/>
          </a:bodyPr>
          <a:lstStyle/>
          <a:p>
            <a:r>
              <a:rPr lang="en-US" sz="2400" b="1" dirty="0"/>
              <a:t>T24.UXPB.COS</a:t>
            </a:r>
            <a:endParaRPr lang="ru-RU" sz="2400" b="1" dirty="0"/>
          </a:p>
          <a:p>
            <a:r>
              <a:rPr lang="en-US" sz="1600" i="1" dirty="0"/>
              <a:t>Additional application with some interface options</a:t>
            </a:r>
            <a:endParaRPr lang="ru-RU" sz="1600" i="1" dirty="0"/>
          </a:p>
        </p:txBody>
      </p:sp>
      <p:sp>
        <p:nvSpPr>
          <p:cNvPr id="14" name="TextBox 13">
            <a:extLst>
              <a:ext uri="{FF2B5EF4-FFF2-40B4-BE49-F238E27FC236}">
                <a16:creationId xmlns:a16="http://schemas.microsoft.com/office/drawing/2014/main" id="{C663DB17-9ED4-4B83-997F-7AACC85E6CA5}"/>
              </a:ext>
            </a:extLst>
          </p:cNvPr>
          <p:cNvSpPr txBox="1"/>
          <p:nvPr/>
        </p:nvSpPr>
        <p:spPr>
          <a:xfrm>
            <a:off x="436057" y="2033141"/>
            <a:ext cx="1623971" cy="1077218"/>
          </a:xfrm>
          <a:prstGeom prst="rect">
            <a:avLst/>
          </a:prstGeom>
          <a:noFill/>
        </p:spPr>
        <p:txBody>
          <a:bodyPr wrap="square">
            <a:spAutoFit/>
          </a:bodyPr>
          <a:lstStyle/>
          <a:p>
            <a:pPr algn="ctr"/>
            <a:r>
              <a:rPr lang="en-US" sz="3200" b="1" dirty="0">
                <a:solidFill>
                  <a:srgbClr val="00B0F0"/>
                </a:solidFill>
              </a:rPr>
              <a:t>UXP Browser</a:t>
            </a:r>
            <a:endParaRPr lang="ru-RU" sz="3200" b="1" dirty="0">
              <a:solidFill>
                <a:srgbClr val="00B0F0"/>
              </a:solidFill>
            </a:endParaRPr>
          </a:p>
        </p:txBody>
      </p:sp>
      <p:sp>
        <p:nvSpPr>
          <p:cNvPr id="15" name="TextBox 14">
            <a:extLst>
              <a:ext uri="{FF2B5EF4-FFF2-40B4-BE49-F238E27FC236}">
                <a16:creationId xmlns:a16="http://schemas.microsoft.com/office/drawing/2014/main" id="{63BF7186-269A-41BC-BC42-2FFA51067F69}"/>
              </a:ext>
            </a:extLst>
          </p:cNvPr>
          <p:cNvSpPr txBox="1"/>
          <p:nvPr/>
        </p:nvSpPr>
        <p:spPr>
          <a:xfrm>
            <a:off x="5700927" y="954903"/>
            <a:ext cx="3246303" cy="1015663"/>
          </a:xfrm>
          <a:prstGeom prst="rect">
            <a:avLst/>
          </a:prstGeom>
          <a:noFill/>
        </p:spPr>
        <p:txBody>
          <a:bodyPr wrap="square">
            <a:spAutoFit/>
          </a:bodyPr>
          <a:lstStyle/>
          <a:p>
            <a:r>
              <a:rPr lang="en-US" sz="2400" b="1" dirty="0"/>
              <a:t>EB.COMPOSITE.SCREEN</a:t>
            </a:r>
          </a:p>
          <a:p>
            <a:r>
              <a:rPr lang="en-US" i="1" dirty="0"/>
              <a:t>Application that allows user to create COS manually</a:t>
            </a:r>
            <a:endParaRPr lang="ru-RU" i="1" dirty="0"/>
          </a:p>
        </p:txBody>
      </p:sp>
      <p:sp>
        <p:nvSpPr>
          <p:cNvPr id="17" name="TextBox 16">
            <a:extLst>
              <a:ext uri="{FF2B5EF4-FFF2-40B4-BE49-F238E27FC236}">
                <a16:creationId xmlns:a16="http://schemas.microsoft.com/office/drawing/2014/main" id="{E857E6FB-6E08-4D0A-82D7-A53EEAD5C3B4}"/>
              </a:ext>
            </a:extLst>
          </p:cNvPr>
          <p:cNvSpPr txBox="1"/>
          <p:nvPr/>
        </p:nvSpPr>
        <p:spPr>
          <a:xfrm>
            <a:off x="5700927" y="3374924"/>
            <a:ext cx="3069118" cy="1015663"/>
          </a:xfrm>
          <a:prstGeom prst="rect">
            <a:avLst/>
          </a:prstGeom>
          <a:noFill/>
        </p:spPr>
        <p:txBody>
          <a:bodyPr wrap="square">
            <a:spAutoFit/>
          </a:bodyPr>
          <a:lstStyle/>
          <a:p>
            <a:r>
              <a:rPr lang="en-US" sz="2400" b="1" dirty="0"/>
              <a:t>EB.TABBED.SCREEN</a:t>
            </a:r>
          </a:p>
          <a:p>
            <a:r>
              <a:rPr lang="en-US" i="1" dirty="0"/>
              <a:t>Application that allows user to create COS manually</a:t>
            </a:r>
            <a:endParaRPr lang="ru-RU" b="1" dirty="0"/>
          </a:p>
        </p:txBody>
      </p:sp>
      <p:cxnSp>
        <p:nvCxnSpPr>
          <p:cNvPr id="5" name="Прямая со стрелкой 4">
            <a:extLst>
              <a:ext uri="{FF2B5EF4-FFF2-40B4-BE49-F238E27FC236}">
                <a16:creationId xmlns:a16="http://schemas.microsoft.com/office/drawing/2014/main" id="{4D271732-9AB9-4324-AE5C-9EDC364FE109}"/>
              </a:ext>
            </a:extLst>
          </p:cNvPr>
          <p:cNvCxnSpPr>
            <a:cxnSpLocks/>
            <a:stCxn id="13" idx="1"/>
            <a:endCxn id="14" idx="3"/>
          </p:cNvCxnSpPr>
          <p:nvPr/>
        </p:nvCxnSpPr>
        <p:spPr>
          <a:xfrm flipH="1">
            <a:off x="2060028" y="2571750"/>
            <a:ext cx="850611"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EDF030B0-D9E4-45E1-B74A-B22CDD9BAB99}"/>
              </a:ext>
            </a:extLst>
          </p:cNvPr>
          <p:cNvCxnSpPr>
            <a:cxnSpLocks/>
            <a:stCxn id="17" idx="1"/>
            <a:endCxn id="13" idx="3"/>
          </p:cNvCxnSpPr>
          <p:nvPr/>
        </p:nvCxnSpPr>
        <p:spPr>
          <a:xfrm flipH="1" flipV="1">
            <a:off x="4931671" y="2571750"/>
            <a:ext cx="769256" cy="1311006"/>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2BDCA754-7CE8-4E85-8B0A-23E847D6A873}"/>
              </a:ext>
            </a:extLst>
          </p:cNvPr>
          <p:cNvCxnSpPr>
            <a:cxnSpLocks/>
            <a:stCxn id="15" idx="1"/>
            <a:endCxn id="13" idx="3"/>
          </p:cNvCxnSpPr>
          <p:nvPr/>
        </p:nvCxnSpPr>
        <p:spPr>
          <a:xfrm flipH="1">
            <a:off x="4931671" y="1462735"/>
            <a:ext cx="769256" cy="1109015"/>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7876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40</a:t>
            </a:fld>
            <a:endParaRPr lang="ru-RU"/>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TextBox 12">
            <a:extLst>
              <a:ext uri="{FF2B5EF4-FFF2-40B4-BE49-F238E27FC236}">
                <a16:creationId xmlns:a16="http://schemas.microsoft.com/office/drawing/2014/main" id="{DB17920B-AA02-489B-BA7E-81312CB9B951}"/>
              </a:ext>
            </a:extLst>
          </p:cNvPr>
          <p:cNvSpPr txBox="1"/>
          <p:nvPr/>
        </p:nvSpPr>
        <p:spPr>
          <a:xfrm>
            <a:off x="0" y="558559"/>
            <a:ext cx="11361676" cy="2246769"/>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First thing that you should do, make sure that enabled the highlighted plugin before code generation</a:t>
            </a: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742950" lvl="1" indent="-285750">
              <a:buBlip>
                <a:blip r:embed="rId7"/>
              </a:buBlip>
              <a:defRPr/>
            </a:pP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4" name="Picture 4" descr="Graphical user interface, text, application, email&#10;&#10;Description automatically generated">
            <a:extLst>
              <a:ext uri="{FF2B5EF4-FFF2-40B4-BE49-F238E27FC236}">
                <a16:creationId xmlns:a16="http://schemas.microsoft.com/office/drawing/2014/main" id="{39EB5C25-6DF5-4457-BC5F-FC56AA6FCE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238" y="847270"/>
            <a:ext cx="7236324" cy="391999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838180847"/>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41</a:t>
            </a:fld>
            <a:endParaRPr lang="ru-RU"/>
          </a:p>
        </p:txBody>
      </p:sp>
      <p:sp>
        <p:nvSpPr>
          <p:cNvPr id="15" name="TextBox 14">
            <a:extLst>
              <a:ext uri="{FF2B5EF4-FFF2-40B4-BE49-F238E27FC236}">
                <a16:creationId xmlns:a16="http://schemas.microsoft.com/office/drawing/2014/main" id="{98A78F95-2AF5-415C-A4F2-E3276EE58316}"/>
              </a:ext>
            </a:extLst>
          </p:cNvPr>
          <p:cNvSpPr txBox="1"/>
          <p:nvPr/>
        </p:nvSpPr>
        <p:spPr>
          <a:xfrm>
            <a:off x="228599" y="722221"/>
            <a:ext cx="8677405" cy="3046988"/>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Using Design Studio, right-click L3 and go to New &gt; New Composite Screen</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R="0" lvl="0" algn="l" defTabSz="914400" rtl="0" eaLnBrk="1" fontAlgn="base" latinLnBrk="0" hangingPunct="1">
              <a:lnSpc>
                <a:spcPct val="100000"/>
              </a:lnSpc>
              <a:spcBef>
                <a:spcPct val="0"/>
              </a:spcBef>
              <a:spcAft>
                <a:spcPct val="0"/>
              </a:spcAft>
              <a:buClrTx/>
              <a:buSzTx/>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Click Finish</a:t>
            </a: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6" name="Picture 8" descr="Graphical user interface, application&#10;&#10;Description automatically generated">
            <a:extLst>
              <a:ext uri="{FF2B5EF4-FFF2-40B4-BE49-F238E27FC236}">
                <a16:creationId xmlns:a16="http://schemas.microsoft.com/office/drawing/2014/main" id="{85D61EDC-711C-44B8-A004-E65E691F1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810" y="1095049"/>
            <a:ext cx="6001588" cy="233395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4277028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42</a:t>
            </a:fld>
            <a:endParaRPr lang="ru-RU"/>
          </a:p>
        </p:txBody>
      </p:sp>
      <p:sp>
        <p:nvSpPr>
          <p:cNvPr id="15" name="TextBox 14">
            <a:extLst>
              <a:ext uri="{FF2B5EF4-FFF2-40B4-BE49-F238E27FC236}">
                <a16:creationId xmlns:a16="http://schemas.microsoft.com/office/drawing/2014/main" id="{98A78F95-2AF5-415C-A4F2-E3276EE58316}"/>
              </a:ext>
            </a:extLst>
          </p:cNvPr>
          <p:cNvSpPr txBox="1"/>
          <p:nvPr/>
        </p:nvSpPr>
        <p:spPr>
          <a:xfrm>
            <a:off x="228599" y="722221"/>
            <a:ext cx="8677405" cy="338554"/>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Right-click Composite Screen and go to New Child &gt; panels &gt; Single Component Panel.</a:t>
            </a:r>
          </a:p>
        </p:txBody>
      </p:sp>
      <p:pic>
        <p:nvPicPr>
          <p:cNvPr id="17" name="Picture 10" descr="Graphical user interface, application&#10;&#10;Description automatically generated">
            <a:extLst>
              <a:ext uri="{FF2B5EF4-FFF2-40B4-BE49-F238E27FC236}">
                <a16:creationId xmlns:a16="http://schemas.microsoft.com/office/drawing/2014/main" id="{2E08B504-23A1-4804-854E-F01A8A67DD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2606" y="1423149"/>
            <a:ext cx="6001588" cy="222916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961446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43</a:t>
            </a:fld>
            <a:endParaRPr lang="ru-RU"/>
          </a:p>
        </p:txBody>
      </p:sp>
      <p:sp>
        <p:nvSpPr>
          <p:cNvPr id="13" name="TextBox 12">
            <a:extLst>
              <a:ext uri="{FF2B5EF4-FFF2-40B4-BE49-F238E27FC236}">
                <a16:creationId xmlns:a16="http://schemas.microsoft.com/office/drawing/2014/main" id="{FC1A052F-81DC-409C-9661-F63A719A10C8}"/>
              </a:ext>
            </a:extLst>
          </p:cNvPr>
          <p:cNvSpPr txBox="1"/>
          <p:nvPr/>
        </p:nvSpPr>
        <p:spPr>
          <a:xfrm>
            <a:off x="228599" y="722221"/>
            <a:ext cx="8677405" cy="584775"/>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Create two panels, which are top and bottom panels. The corresponding properties appear on the left side of DS</a:t>
            </a:r>
          </a:p>
        </p:txBody>
      </p:sp>
      <p:pic>
        <p:nvPicPr>
          <p:cNvPr id="14" name="Picture 2" descr="Text&#10;&#10;Description automatically generated">
            <a:extLst>
              <a:ext uri="{FF2B5EF4-FFF2-40B4-BE49-F238E27FC236}">
                <a16:creationId xmlns:a16="http://schemas.microsoft.com/office/drawing/2014/main" id="{DEA9AFF7-A79C-421C-B17F-F84BDDA51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5213" y="1144541"/>
            <a:ext cx="3724175" cy="3759644"/>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292727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Graphical user interface, text, application&#10;&#10;Description automatically generated">
            <a:extLst>
              <a:ext uri="{FF2B5EF4-FFF2-40B4-BE49-F238E27FC236}">
                <a16:creationId xmlns:a16="http://schemas.microsoft.com/office/drawing/2014/main" id="{1FA225F6-6816-469A-98E5-83DFD9C52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69" y="571252"/>
            <a:ext cx="6001588" cy="451548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44</a:t>
            </a:fld>
            <a:endParaRPr lang="ru-RU"/>
          </a:p>
        </p:txBody>
      </p:sp>
      <p:sp>
        <p:nvSpPr>
          <p:cNvPr id="13" name="TextBox 12">
            <a:extLst>
              <a:ext uri="{FF2B5EF4-FFF2-40B4-BE49-F238E27FC236}">
                <a16:creationId xmlns:a16="http://schemas.microsoft.com/office/drawing/2014/main" id="{FC1A052F-81DC-409C-9661-F63A719A10C8}"/>
              </a:ext>
            </a:extLst>
          </p:cNvPr>
          <p:cNvSpPr txBox="1"/>
          <p:nvPr/>
        </p:nvSpPr>
        <p:spPr>
          <a:xfrm>
            <a:off x="-1" y="722493"/>
            <a:ext cx="2446771" cy="83099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Enter names for both the panels.</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spTree>
    <p:extLst>
      <p:ext uri="{BB962C8B-B14F-4D97-AF65-F5344CB8AC3E}">
        <p14:creationId xmlns:p14="http://schemas.microsoft.com/office/powerpoint/2010/main" val="871810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Graphical user interface, text, application&#10;&#10;Description automatically generated">
            <a:extLst>
              <a:ext uri="{FF2B5EF4-FFF2-40B4-BE49-F238E27FC236}">
                <a16:creationId xmlns:a16="http://schemas.microsoft.com/office/drawing/2014/main" id="{EB5452F0-F9FD-4A9A-835F-A95E7276FE11}"/>
              </a:ext>
            </a:extLst>
          </p:cNvPr>
          <p:cNvPicPr>
            <a:picLocks noChangeAspect="1"/>
          </p:cNvPicPr>
          <p:nvPr/>
        </p:nvPicPr>
        <p:blipFill rotWithShape="1">
          <a:blip r:embed="rId2">
            <a:extLst>
              <a:ext uri="{28A0092B-C50C-407E-A947-70E740481C1C}">
                <a14:useLocalDpi xmlns:a14="http://schemas.microsoft.com/office/drawing/2010/main" val="0"/>
              </a:ext>
            </a:extLst>
          </a:blip>
          <a:srcRect b="6269"/>
          <a:stretch/>
        </p:blipFill>
        <p:spPr>
          <a:xfrm>
            <a:off x="5301205" y="558560"/>
            <a:ext cx="3491647" cy="437090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45</a:t>
            </a:fld>
            <a:endParaRPr lang="ru-RU"/>
          </a:p>
        </p:txBody>
      </p:sp>
      <p:sp>
        <p:nvSpPr>
          <p:cNvPr id="14" name="TextBox 13">
            <a:extLst>
              <a:ext uri="{FF2B5EF4-FFF2-40B4-BE49-F238E27FC236}">
                <a16:creationId xmlns:a16="http://schemas.microsoft.com/office/drawing/2014/main" id="{C67C7C6D-C612-4ABA-BDBA-35A3FC674C4A}"/>
              </a:ext>
            </a:extLst>
          </p:cNvPr>
          <p:cNvSpPr txBox="1"/>
          <p:nvPr/>
        </p:nvSpPr>
        <p:spPr>
          <a:xfrm>
            <a:off x="0" y="598753"/>
            <a:ext cx="5301205" cy="1200329"/>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Select Hostable Content All while editing the bottom panel properties so that it displays any output from the top panel.</a:t>
            </a: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For the top panel, in the </a:t>
            </a:r>
            <a:r>
              <a:rPr lang="en-US" sz="1400" dirty="0" err="1">
                <a:latin typeface="Tahoma" panose="020B0604030504040204" pitchFamily="34" charset="0"/>
                <a:ea typeface="Tahoma" panose="020B0604030504040204" pitchFamily="34" charset="0"/>
                <a:cs typeface="Tahoma" panose="020B0604030504040204" pitchFamily="34" charset="0"/>
                <a:sym typeface="Helvetica Light"/>
              </a:rPr>
              <a:t>InitialContent</a:t>
            </a:r>
            <a:r>
              <a:rPr lang="en-US" sz="1400" dirty="0">
                <a:latin typeface="Tahoma" panose="020B0604030504040204" pitchFamily="34" charset="0"/>
                <a:ea typeface="Tahoma" panose="020B0604030504040204" pitchFamily="34" charset="0"/>
                <a:cs typeface="Tahoma" panose="020B0604030504040204" pitchFamily="34" charset="0"/>
                <a:sym typeface="Helvetica Light"/>
              </a:rPr>
              <a:t> field, select </a:t>
            </a:r>
            <a:r>
              <a:rPr lang="en-US" sz="1400" dirty="0" err="1">
                <a:latin typeface="Tahoma" panose="020B0604030504040204" pitchFamily="34" charset="0"/>
                <a:ea typeface="Tahoma" panose="020B0604030504040204" pitchFamily="34" charset="0"/>
                <a:cs typeface="Tahoma" panose="020B0604030504040204" pitchFamily="34" charset="0"/>
                <a:sym typeface="Helvetica Light"/>
              </a:rPr>
              <a:t>InitialEnquiry</a:t>
            </a:r>
            <a:r>
              <a:rPr lang="en-US" sz="1400" dirty="0">
                <a:latin typeface="Tahoma" panose="020B0604030504040204" pitchFamily="34" charset="0"/>
                <a:ea typeface="Tahoma" panose="020B0604030504040204" pitchFamily="34" charset="0"/>
                <a:cs typeface="Tahoma" panose="020B0604030504040204" pitchFamily="34" charset="0"/>
                <a:sym typeface="Helvetica Light"/>
              </a:rPr>
              <a:t> and then click Next.</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7" name="Picture 6" descr="Graphical user interface, text, application&#10;&#10;Description automatically generated">
            <a:extLst>
              <a:ext uri="{FF2B5EF4-FFF2-40B4-BE49-F238E27FC236}">
                <a16:creationId xmlns:a16="http://schemas.microsoft.com/office/drawing/2014/main" id="{3C39B153-CFBC-461B-A5C4-0F69ADAD5841}"/>
              </a:ext>
            </a:extLst>
          </p:cNvPr>
          <p:cNvPicPr>
            <a:picLocks noChangeAspect="1"/>
          </p:cNvPicPr>
          <p:nvPr/>
        </p:nvPicPr>
        <p:blipFill rotWithShape="1">
          <a:blip r:embed="rId8">
            <a:extLst>
              <a:ext uri="{28A0092B-C50C-407E-A947-70E740481C1C}">
                <a14:useLocalDpi xmlns:a14="http://schemas.microsoft.com/office/drawing/2010/main" val="0"/>
              </a:ext>
            </a:extLst>
          </a:blip>
          <a:srcRect b="15673"/>
          <a:stretch/>
        </p:blipFill>
        <p:spPr>
          <a:xfrm>
            <a:off x="3727" y="1559768"/>
            <a:ext cx="5174147" cy="298498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917588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Graphical user interface, text, application&#10;&#10;Description automatically generated">
            <a:extLst>
              <a:ext uri="{FF2B5EF4-FFF2-40B4-BE49-F238E27FC236}">
                <a16:creationId xmlns:a16="http://schemas.microsoft.com/office/drawing/2014/main" id="{EB5452F0-F9FD-4A9A-835F-A95E7276FE11}"/>
              </a:ext>
            </a:extLst>
          </p:cNvPr>
          <p:cNvPicPr>
            <a:picLocks noChangeAspect="1"/>
          </p:cNvPicPr>
          <p:nvPr/>
        </p:nvPicPr>
        <p:blipFill rotWithShape="1">
          <a:blip r:embed="rId2">
            <a:extLst>
              <a:ext uri="{28A0092B-C50C-407E-A947-70E740481C1C}">
                <a14:useLocalDpi xmlns:a14="http://schemas.microsoft.com/office/drawing/2010/main" val="0"/>
              </a:ext>
            </a:extLst>
          </a:blip>
          <a:srcRect b="6269"/>
          <a:stretch/>
        </p:blipFill>
        <p:spPr>
          <a:xfrm>
            <a:off x="5301205" y="558560"/>
            <a:ext cx="3491647" cy="437090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46</a:t>
            </a:fld>
            <a:endParaRPr lang="ru-RU"/>
          </a:p>
        </p:txBody>
      </p:sp>
      <p:sp>
        <p:nvSpPr>
          <p:cNvPr id="14" name="TextBox 13">
            <a:extLst>
              <a:ext uri="{FF2B5EF4-FFF2-40B4-BE49-F238E27FC236}">
                <a16:creationId xmlns:a16="http://schemas.microsoft.com/office/drawing/2014/main" id="{C67C7C6D-C612-4ABA-BDBA-35A3FC674C4A}"/>
              </a:ext>
            </a:extLst>
          </p:cNvPr>
          <p:cNvSpPr txBox="1"/>
          <p:nvPr/>
        </p:nvSpPr>
        <p:spPr>
          <a:xfrm>
            <a:off x="0" y="598753"/>
            <a:ext cx="5301205" cy="1200329"/>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4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Select Hostable Content All while editing the bottom panel properties so that it displays any output from the top panel.</a:t>
            </a:r>
            <a:endParaRPr lang="en-US" sz="14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lang="en-US" sz="1400" dirty="0">
                <a:latin typeface="Tahoma" panose="020B0604030504040204" pitchFamily="34" charset="0"/>
                <a:ea typeface="Tahoma" panose="020B0604030504040204" pitchFamily="34" charset="0"/>
                <a:cs typeface="Tahoma" panose="020B0604030504040204" pitchFamily="34" charset="0"/>
                <a:sym typeface="Helvetica Light"/>
              </a:rPr>
              <a:t>For the top panel, in the </a:t>
            </a:r>
            <a:r>
              <a:rPr lang="en-US" sz="1400" dirty="0" err="1">
                <a:latin typeface="Tahoma" panose="020B0604030504040204" pitchFamily="34" charset="0"/>
                <a:ea typeface="Tahoma" panose="020B0604030504040204" pitchFamily="34" charset="0"/>
                <a:cs typeface="Tahoma" panose="020B0604030504040204" pitchFamily="34" charset="0"/>
                <a:sym typeface="Helvetica Light"/>
              </a:rPr>
              <a:t>InitialContent</a:t>
            </a:r>
            <a:r>
              <a:rPr lang="en-US" sz="1400" dirty="0">
                <a:latin typeface="Tahoma" panose="020B0604030504040204" pitchFamily="34" charset="0"/>
                <a:ea typeface="Tahoma" panose="020B0604030504040204" pitchFamily="34" charset="0"/>
                <a:cs typeface="Tahoma" panose="020B0604030504040204" pitchFamily="34" charset="0"/>
                <a:sym typeface="Helvetica Light"/>
              </a:rPr>
              <a:t> field, select </a:t>
            </a:r>
            <a:r>
              <a:rPr lang="en-US" sz="1400" dirty="0" err="1">
                <a:latin typeface="Tahoma" panose="020B0604030504040204" pitchFamily="34" charset="0"/>
                <a:ea typeface="Tahoma" panose="020B0604030504040204" pitchFamily="34" charset="0"/>
                <a:cs typeface="Tahoma" panose="020B0604030504040204" pitchFamily="34" charset="0"/>
                <a:sym typeface="Helvetica Light"/>
              </a:rPr>
              <a:t>InitialEnquiry</a:t>
            </a:r>
            <a:r>
              <a:rPr lang="en-US" sz="1400" dirty="0">
                <a:latin typeface="Tahoma" panose="020B0604030504040204" pitchFamily="34" charset="0"/>
                <a:ea typeface="Tahoma" panose="020B0604030504040204" pitchFamily="34" charset="0"/>
                <a:cs typeface="Tahoma" panose="020B0604030504040204" pitchFamily="34" charset="0"/>
                <a:sym typeface="Helvetica Light"/>
              </a:rPr>
              <a:t> and then click Next.</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7" name="Picture 6" descr="Graphical user interface, text, application&#10;&#10;Description automatically generated">
            <a:extLst>
              <a:ext uri="{FF2B5EF4-FFF2-40B4-BE49-F238E27FC236}">
                <a16:creationId xmlns:a16="http://schemas.microsoft.com/office/drawing/2014/main" id="{3C39B153-CFBC-461B-A5C4-0F69ADAD5841}"/>
              </a:ext>
            </a:extLst>
          </p:cNvPr>
          <p:cNvPicPr>
            <a:picLocks noChangeAspect="1"/>
          </p:cNvPicPr>
          <p:nvPr/>
        </p:nvPicPr>
        <p:blipFill rotWithShape="1">
          <a:blip r:embed="rId8">
            <a:extLst>
              <a:ext uri="{28A0092B-C50C-407E-A947-70E740481C1C}">
                <a14:useLocalDpi xmlns:a14="http://schemas.microsoft.com/office/drawing/2010/main" val="0"/>
              </a:ext>
            </a:extLst>
          </a:blip>
          <a:srcRect b="15673"/>
          <a:stretch/>
        </p:blipFill>
        <p:spPr>
          <a:xfrm>
            <a:off x="3727" y="1559768"/>
            <a:ext cx="5174147" cy="298498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530003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47</a:t>
            </a:fld>
            <a:endParaRPr lang="ru-RU"/>
          </a:p>
        </p:txBody>
      </p:sp>
      <p:sp>
        <p:nvSpPr>
          <p:cNvPr id="13" name="TextBox 12">
            <a:extLst>
              <a:ext uri="{FF2B5EF4-FFF2-40B4-BE49-F238E27FC236}">
                <a16:creationId xmlns:a16="http://schemas.microsoft.com/office/drawing/2014/main" id="{BD5C1BDC-382A-4C8A-A474-78F4CBA80BEE}"/>
              </a:ext>
            </a:extLst>
          </p:cNvPr>
          <p:cNvSpPr txBox="1"/>
          <p:nvPr/>
        </p:nvSpPr>
        <p:spPr>
          <a:xfrm>
            <a:off x="228599" y="722221"/>
            <a:ext cx="5246553" cy="1077218"/>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Select enquiry from the Enquiry field.</a:t>
            </a: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R="0" lvl="0" algn="l" defTabSz="914400" rtl="0" eaLnBrk="1" fontAlgn="base" latinLnBrk="0" hangingPunct="1">
              <a:lnSpc>
                <a:spcPct val="100000"/>
              </a:lnSpc>
              <a:spcBef>
                <a:spcPct val="0"/>
              </a:spcBef>
              <a:spcAft>
                <a:spcPct val="0"/>
              </a:spcAft>
              <a:buClrTx/>
              <a:buSzTx/>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Click Finish</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6" name="Picture 2" descr="Graphical user interface, text, application&#10;&#10;Description automatically generated">
            <a:extLst>
              <a:ext uri="{FF2B5EF4-FFF2-40B4-BE49-F238E27FC236}">
                <a16:creationId xmlns:a16="http://schemas.microsoft.com/office/drawing/2014/main" id="{3A62EA44-4321-4AA8-A1DC-80D63F594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7481" y="1144222"/>
            <a:ext cx="6001588" cy="3277057"/>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643408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48</a:t>
            </a:fld>
            <a:endParaRPr lang="ru-RU"/>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9" name="TextBox 18">
            <a:extLst>
              <a:ext uri="{FF2B5EF4-FFF2-40B4-BE49-F238E27FC236}">
                <a16:creationId xmlns:a16="http://schemas.microsoft.com/office/drawing/2014/main" id="{EA25A473-C5CE-4450-B1A6-02B4D1A7C3F6}"/>
              </a:ext>
            </a:extLst>
          </p:cNvPr>
          <p:cNvSpPr txBox="1"/>
          <p:nvPr/>
        </p:nvSpPr>
        <p:spPr>
          <a:xfrm>
            <a:off x="228599" y="1304962"/>
            <a:ext cx="8677405" cy="1815882"/>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Check if the Temenos Transact Connection in the Servers tab is in Active state.</a:t>
            </a: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R="0" lvl="0" algn="l" defTabSz="914400" rtl="0" eaLnBrk="1" fontAlgn="base" latinLnBrk="0" hangingPunct="1">
              <a:lnSpc>
                <a:spcPct val="100000"/>
              </a:lnSpc>
              <a:spcBef>
                <a:spcPct val="0"/>
              </a:spcBef>
              <a:spcAft>
                <a:spcPct val="0"/>
              </a:spcAft>
              <a:buClrTx/>
              <a:buSzTx/>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7"/>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20" name="Picture 2" descr="Graphical user interface, application&#10;&#10;Description automatically generated">
            <a:extLst>
              <a:ext uri="{FF2B5EF4-FFF2-40B4-BE49-F238E27FC236}">
                <a16:creationId xmlns:a16="http://schemas.microsoft.com/office/drawing/2014/main" id="{A15B22AA-53DF-4DB0-B725-E52C983C11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599" y="2017924"/>
            <a:ext cx="8401833" cy="121359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908083182"/>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49</a:t>
            </a:fld>
            <a:endParaRPr lang="ru-RU"/>
          </a:p>
        </p:txBody>
      </p:sp>
      <p:sp>
        <p:nvSpPr>
          <p:cNvPr id="19" name="TextBox 18">
            <a:extLst>
              <a:ext uri="{FF2B5EF4-FFF2-40B4-BE49-F238E27FC236}">
                <a16:creationId xmlns:a16="http://schemas.microsoft.com/office/drawing/2014/main" id="{EA25A473-C5CE-4450-B1A6-02B4D1A7C3F6}"/>
              </a:ext>
            </a:extLst>
          </p:cNvPr>
          <p:cNvSpPr txBox="1"/>
          <p:nvPr/>
        </p:nvSpPr>
        <p:spPr>
          <a:xfrm>
            <a:off x="228600" y="722221"/>
            <a:ext cx="4596064" cy="1815882"/>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lang="en-US" sz="1600" dirty="0">
                <a:latin typeface="Tahoma" panose="020B0604030504040204" pitchFamily="34" charset="0"/>
                <a:ea typeface="Tahoma" panose="020B0604030504040204" pitchFamily="34" charset="0"/>
                <a:cs typeface="Tahoma" panose="020B0604030504040204" pitchFamily="34" charset="0"/>
                <a:sym typeface="Helvetica Light"/>
              </a:rPr>
              <a:t>Right-click COS file and go to Design Studio &gt; Generate Code.</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The Deployment Console provides you the feedback on success or failure of the generate code.</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21" name="Picture 6" descr="Graphical user interface, text, application&#10;&#10;Description automatically generated">
            <a:extLst>
              <a:ext uri="{FF2B5EF4-FFF2-40B4-BE49-F238E27FC236}">
                <a16:creationId xmlns:a16="http://schemas.microsoft.com/office/drawing/2014/main" id="{DCE1F7A9-8868-4537-915B-4F75EF7579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702" y="2851620"/>
            <a:ext cx="7402298" cy="1409962"/>
          </a:xfrm>
          <a:prstGeom prst="rect">
            <a:avLst/>
          </a:prstGeom>
        </p:spPr>
      </p:pic>
      <p:pic>
        <p:nvPicPr>
          <p:cNvPr id="22" name="Picture 9" descr="Graphical user interface, application&#10;&#10;Description automatically generated">
            <a:extLst>
              <a:ext uri="{FF2B5EF4-FFF2-40B4-BE49-F238E27FC236}">
                <a16:creationId xmlns:a16="http://schemas.microsoft.com/office/drawing/2014/main" id="{D216083C-D8C8-4138-BB74-63B4F56F28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0436" y="711048"/>
            <a:ext cx="3341422" cy="409456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002404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
            <a:extLst>
              <a:ext uri="{FF2B5EF4-FFF2-40B4-BE49-F238E27FC236}">
                <a16:creationId xmlns:a16="http://schemas.microsoft.com/office/drawing/2014/main" id="{57B84B37-3BB6-4B51-A76A-DA6F0B6841B6}"/>
              </a:ext>
            </a:extLst>
          </p:cNvPr>
          <p:cNvGraphicFramePr>
            <a:graphicFrameLocks noGrp="1"/>
          </p:cNvGraphicFramePr>
          <p:nvPr>
            <p:extLst>
              <p:ext uri="{D42A27DB-BD31-4B8C-83A1-F6EECF244321}">
                <p14:modId xmlns:p14="http://schemas.microsoft.com/office/powerpoint/2010/main" val="1912924607"/>
              </p:ext>
            </p:extLst>
          </p:nvPr>
        </p:nvGraphicFramePr>
        <p:xfrm>
          <a:off x="103909" y="711048"/>
          <a:ext cx="8936182" cy="3676924"/>
        </p:xfrm>
        <a:graphic>
          <a:graphicData uri="http://schemas.openxmlformats.org/drawingml/2006/table">
            <a:tbl>
              <a:tblPr firstRow="1" firstCol="1" bandRow="1">
                <a:tableStyleId>{5C22544A-7EE6-4342-B048-85BDC9FD1C3A}</a:tableStyleId>
              </a:tblPr>
              <a:tblGrid>
                <a:gridCol w="2662440">
                  <a:extLst>
                    <a:ext uri="{9D8B030D-6E8A-4147-A177-3AD203B41FA5}">
                      <a16:colId xmlns:a16="http://schemas.microsoft.com/office/drawing/2014/main" val="2370237924"/>
                    </a:ext>
                  </a:extLst>
                </a:gridCol>
                <a:gridCol w="6273742">
                  <a:extLst>
                    <a:ext uri="{9D8B030D-6E8A-4147-A177-3AD203B41FA5}">
                      <a16:colId xmlns:a16="http://schemas.microsoft.com/office/drawing/2014/main" val="1616565255"/>
                    </a:ext>
                  </a:extLst>
                </a:gridCol>
              </a:tblGrid>
              <a:tr h="263911">
                <a:tc>
                  <a:txBody>
                    <a:bodyPr/>
                    <a:lstStyle/>
                    <a:p>
                      <a:pPr marL="0" marR="0">
                        <a:spcBef>
                          <a:spcPts val="600"/>
                        </a:spcBef>
                        <a:spcAft>
                          <a:spcPts val="600"/>
                        </a:spcAft>
                      </a:pPr>
                      <a:r>
                        <a:rPr lang="en-GB" sz="2800" dirty="0">
                          <a:effectLst/>
                        </a:rPr>
                        <a:t>Feature</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2800" dirty="0">
                          <a:effectLst/>
                        </a:rPr>
                        <a:t>Plan</a:t>
                      </a:r>
                      <a:endParaRPr lang="en-US" sz="28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692891447"/>
                  </a:ext>
                </a:extLst>
              </a:tr>
              <a:tr h="263911">
                <a:tc>
                  <a:txBody>
                    <a:bodyPr/>
                    <a:lstStyle/>
                    <a:p>
                      <a:pPr marL="0" marR="0">
                        <a:spcBef>
                          <a:spcPts val="600"/>
                        </a:spcBef>
                        <a:spcAft>
                          <a:spcPts val="600"/>
                        </a:spcAft>
                      </a:pPr>
                      <a:r>
                        <a:rPr lang="en-GB" sz="1600" dirty="0">
                          <a:effectLst/>
                        </a:rPr>
                        <a:t>Nested COS menus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Not planned</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1761586435"/>
                  </a:ext>
                </a:extLst>
              </a:tr>
              <a:tr h="0">
                <a:tc>
                  <a:txBody>
                    <a:bodyPr/>
                    <a:lstStyle/>
                    <a:p>
                      <a:pPr marL="0" marR="0">
                        <a:spcBef>
                          <a:spcPts val="600"/>
                        </a:spcBef>
                        <a:spcAft>
                          <a:spcPts val="600"/>
                        </a:spcAft>
                      </a:pPr>
                      <a:r>
                        <a:rPr lang="en-GB" sz="1600" dirty="0">
                          <a:effectLst/>
                        </a:rPr>
                        <a:t>BROWSER.TOOLS support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We do support ‘</a:t>
                      </a:r>
                      <a:r>
                        <a:rPr lang="en-GB" sz="1600" dirty="0" err="1">
                          <a:effectLst/>
                        </a:rPr>
                        <a:t>doCommand</a:t>
                      </a:r>
                      <a:r>
                        <a:rPr lang="en-GB" sz="1600" dirty="0">
                          <a:effectLst/>
                        </a:rPr>
                        <a:t>()’ which is the majority of tools.  We do support custom </a:t>
                      </a:r>
                      <a:r>
                        <a:rPr lang="en-GB" sz="1600" dirty="0" err="1">
                          <a:effectLst/>
                        </a:rPr>
                        <a:t>Javascript</a:t>
                      </a:r>
                      <a:r>
                        <a:rPr lang="en-GB" sz="1600" dirty="0">
                          <a:effectLst/>
                        </a:rPr>
                        <a:t>. Remainder is not supported.</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3635290705"/>
                  </a:ext>
                </a:extLst>
              </a:tr>
              <a:tr h="0">
                <a:tc>
                  <a:txBody>
                    <a:bodyPr/>
                    <a:lstStyle/>
                    <a:p>
                      <a:pPr marL="0" marR="0">
                        <a:spcBef>
                          <a:spcPts val="600"/>
                        </a:spcBef>
                        <a:spcAft>
                          <a:spcPts val="600"/>
                        </a:spcAft>
                      </a:pPr>
                      <a:r>
                        <a:rPr lang="en-GB" sz="1600" dirty="0">
                          <a:effectLst/>
                        </a:rPr>
                        <a:t>BROWSER.TOOLBAR</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We do not support.</a:t>
                      </a:r>
                      <a:endParaRPr lang="en-US" sz="1600" dirty="0">
                        <a:effectLst/>
                      </a:endParaRPr>
                    </a:p>
                  </a:txBody>
                  <a:tcPr marL="36195" marR="36195" marT="0" marB="0"/>
                </a:tc>
                <a:extLst>
                  <a:ext uri="{0D108BD9-81ED-4DB2-BD59-A6C34878D82A}">
                    <a16:rowId xmlns:a16="http://schemas.microsoft.com/office/drawing/2014/main" val="160121092"/>
                  </a:ext>
                </a:extLst>
              </a:tr>
              <a:tr h="572856">
                <a:tc>
                  <a:txBody>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lang="en-GB" sz="1600" dirty="0">
                          <a:effectLst/>
                        </a:rPr>
                        <a:t>Field defaulting via JBC  (Where Version JBC code defaults a field value that is not defined in the model)</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If the version is invoked via a drill down then the workaround is to pass the variable (set by the JBC) using the drill down definition.  This feature cannot be supported like the old browser; this is because IRIS is stateless.</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619327297"/>
                  </a:ext>
                </a:extLst>
              </a:tr>
              <a:tr h="263911">
                <a:tc>
                  <a:txBody>
                    <a:bodyPr/>
                    <a:lstStyle/>
                    <a:p>
                      <a:pPr marL="0" marR="0">
                        <a:spcBef>
                          <a:spcPts val="600"/>
                        </a:spcBef>
                        <a:spcAft>
                          <a:spcPts val="600"/>
                        </a:spcAft>
                      </a:pPr>
                      <a:r>
                        <a:rPr lang="en-GB" sz="1600">
                          <a:effectLst/>
                        </a:rPr>
                        <a:t>COS tools</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Not planned</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430238695"/>
                  </a:ext>
                </a:extLst>
              </a:tr>
              <a:tr h="263911">
                <a:tc>
                  <a:txBody>
                    <a:bodyPr/>
                    <a:lstStyle/>
                    <a:p>
                      <a:pPr marL="0" marR="0">
                        <a:spcBef>
                          <a:spcPts val="600"/>
                        </a:spcBef>
                        <a:spcAft>
                          <a:spcPts val="600"/>
                        </a:spcAft>
                      </a:pPr>
                      <a:r>
                        <a:rPr lang="en-GB" sz="1600">
                          <a:effectLst/>
                        </a:rPr>
                        <a:t>EB.DYNAMIC.ATTRIBUTE</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Not planned</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99980507"/>
                  </a:ext>
                </a:extLst>
              </a:tr>
              <a:tr h="263911">
                <a:tc>
                  <a:txBody>
                    <a:bodyPr/>
                    <a:lstStyle/>
                    <a:p>
                      <a:pPr marL="0" marR="0">
                        <a:spcBef>
                          <a:spcPts val="600"/>
                        </a:spcBef>
                        <a:spcAft>
                          <a:spcPts val="600"/>
                        </a:spcAft>
                      </a:pPr>
                      <a:r>
                        <a:rPr lang="en-GB" sz="1600">
                          <a:effectLst/>
                        </a:rPr>
                        <a:t>EB.CREATE.CONTEXT.WORKFLOW </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Not supported</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1546629914"/>
                  </a:ext>
                </a:extLst>
              </a:tr>
              <a:tr h="263911">
                <a:tc>
                  <a:txBody>
                    <a:bodyPr/>
                    <a:lstStyle/>
                    <a:p>
                      <a:pPr marL="0" marR="0">
                        <a:spcBef>
                          <a:spcPts val="600"/>
                        </a:spcBef>
                        <a:spcAft>
                          <a:spcPts val="600"/>
                        </a:spcAft>
                      </a:pPr>
                      <a:r>
                        <a:rPr lang="en-GB" sz="1600">
                          <a:effectLst/>
                        </a:rPr>
                        <a:t>Optimizing locking concept</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0" marB="0"/>
                </a:tc>
                <a:tc>
                  <a:txBody>
                    <a:bodyPr/>
                    <a:lstStyle/>
                    <a:p>
                      <a:pPr marL="0" marR="0">
                        <a:spcBef>
                          <a:spcPts val="600"/>
                        </a:spcBef>
                        <a:spcAft>
                          <a:spcPts val="600"/>
                        </a:spcAft>
                      </a:pPr>
                      <a:r>
                        <a:rPr lang="en-GB" sz="1600" dirty="0">
                          <a:effectLst/>
                        </a:rPr>
                        <a:t> Not supported</a:t>
                      </a:r>
                      <a:endParaRPr lang="en-US" sz="1600" dirty="0">
                        <a:effectLst/>
                        <a:latin typeface="Arial" panose="020B0604020202020204" pitchFamily="34" charset="0"/>
                        <a:cs typeface="Times New Roman" panose="02020603050405020304" pitchFamily="18" charset="0"/>
                      </a:endParaRPr>
                    </a:p>
                  </a:txBody>
                  <a:tcPr marL="36195" marR="36195" marT="0" marB="0"/>
                </a:tc>
                <a:extLst>
                  <a:ext uri="{0D108BD9-81ED-4DB2-BD59-A6C34878D82A}">
                    <a16:rowId xmlns:a16="http://schemas.microsoft.com/office/drawing/2014/main" val="3694312216"/>
                  </a:ext>
                </a:extLst>
              </a:tr>
            </a:tbl>
          </a:graphicData>
        </a:graphic>
      </p:graphicFrame>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426329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50</a:t>
            </a:fld>
            <a:endParaRPr lang="ru-RU"/>
          </a:p>
        </p:txBody>
      </p:sp>
      <p:sp>
        <p:nvSpPr>
          <p:cNvPr id="17" name="TextBox 16">
            <a:extLst>
              <a:ext uri="{FF2B5EF4-FFF2-40B4-BE49-F238E27FC236}">
                <a16:creationId xmlns:a16="http://schemas.microsoft.com/office/drawing/2014/main" id="{70B5DA22-84CD-430E-A42E-484464274EB1}"/>
              </a:ext>
            </a:extLst>
          </p:cNvPr>
          <p:cNvSpPr txBox="1"/>
          <p:nvPr/>
        </p:nvSpPr>
        <p:spPr>
          <a:xfrm>
            <a:off x="228599" y="722221"/>
            <a:ext cx="8677405" cy="83099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Test created COS in the system.</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9" name="Picture 4" descr="Graphical user interface, application&#10;&#10;Description automatically generated">
            <a:extLst>
              <a:ext uri="{FF2B5EF4-FFF2-40B4-BE49-F238E27FC236}">
                <a16:creationId xmlns:a16="http://schemas.microsoft.com/office/drawing/2014/main" id="{E4EADBE2-2F8F-40E8-B00F-3D27C7500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474" y="1448944"/>
            <a:ext cx="5783987" cy="2579842"/>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718948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51</a:t>
            </a:fld>
            <a:endParaRPr lang="ru-RU"/>
          </a:p>
        </p:txBody>
      </p:sp>
      <p:sp>
        <p:nvSpPr>
          <p:cNvPr id="17" name="TextBox 16">
            <a:extLst>
              <a:ext uri="{FF2B5EF4-FFF2-40B4-BE49-F238E27FC236}">
                <a16:creationId xmlns:a16="http://schemas.microsoft.com/office/drawing/2014/main" id="{70B5DA22-84CD-430E-A42E-484464274EB1}"/>
              </a:ext>
            </a:extLst>
          </p:cNvPr>
          <p:cNvSpPr txBox="1"/>
          <p:nvPr/>
        </p:nvSpPr>
        <p:spPr>
          <a:xfrm>
            <a:off x="228600" y="722221"/>
            <a:ext cx="1785396" cy="1323439"/>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r>
              <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Test created COS in the system.</a:t>
            </a: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kumimoji="0" lang="en-US" sz="1600" b="0" i="0" u="none" strike="noStrike" kern="1200" cap="none" spc="0" normalizeH="0" baseline="0" noProof="0" dirty="0">
              <a:ln>
                <a:noFill/>
              </a:ln>
              <a:solidFill>
                <a:srgbClr val="262626"/>
              </a:solidFill>
              <a:effectLst/>
              <a:uLnTx/>
              <a:uFillTx/>
              <a:latin typeface="Tahoma" panose="020B0604030504040204" pitchFamily="34" charset="0"/>
              <a:ea typeface="Tahoma" panose="020B0604030504040204" pitchFamily="34" charset="0"/>
              <a:cs typeface="Tahoma" panose="020B0604030504040204" pitchFamily="34" charset="0"/>
              <a:sym typeface="Helvetica Light"/>
            </a:endParaRPr>
          </a:p>
          <a:p>
            <a:pPr marL="285750" marR="0" lvl="0" indent="-285750" algn="l" defTabSz="914400" rtl="0" eaLnBrk="1" fontAlgn="base" latinLnBrk="0" hangingPunct="1">
              <a:lnSpc>
                <a:spcPct val="100000"/>
              </a:lnSpc>
              <a:spcBef>
                <a:spcPct val="0"/>
              </a:spcBef>
              <a:spcAft>
                <a:spcPct val="0"/>
              </a:spcAft>
              <a:buClrTx/>
              <a:buSzTx/>
              <a:buFontTx/>
              <a:buBlip>
                <a:blip r:embed="rId6"/>
              </a:buBlip>
              <a:tabLst/>
              <a:defRPr/>
            </a:pPr>
            <a:endParaRPr lang="en-US" sz="1600" dirty="0">
              <a:latin typeface="Tahoma" panose="020B0604030504040204" pitchFamily="34" charset="0"/>
              <a:ea typeface="Tahoma" panose="020B0604030504040204" pitchFamily="34" charset="0"/>
              <a:cs typeface="Tahoma" panose="020B0604030504040204" pitchFamily="34" charset="0"/>
              <a:sym typeface="Helvetica Light"/>
            </a:endParaRPr>
          </a:p>
        </p:txBody>
      </p:sp>
      <p:pic>
        <p:nvPicPr>
          <p:cNvPr id="16" name="Picture 6" descr="Graphical user interface, application&#10;&#10;Description automatically generated">
            <a:extLst>
              <a:ext uri="{FF2B5EF4-FFF2-40B4-BE49-F238E27FC236}">
                <a16:creationId xmlns:a16="http://schemas.microsoft.com/office/drawing/2014/main" id="{BFCF9861-F6B3-44EB-9D8A-8B939EE626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0651" y="558559"/>
            <a:ext cx="6001588" cy="452500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579829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dirty="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a:t>
            </a:r>
            <a:r>
              <a:rPr lang="ru-RU" sz="1600" dirty="0">
                <a:solidFill>
                  <a:srgbClr val="FFFFFF"/>
                </a:solidFill>
                <a:latin typeface="Tahoma"/>
                <a:cs typeface="Tahoma"/>
              </a:rPr>
              <a:t>1</a:t>
            </a: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6</a:t>
            </a:fld>
            <a:endParaRPr lang="ru-RU"/>
          </a:p>
        </p:txBody>
      </p:sp>
      <p:sp>
        <p:nvSpPr>
          <p:cNvPr id="16" name="TextBox 15">
            <a:extLst>
              <a:ext uri="{FF2B5EF4-FFF2-40B4-BE49-F238E27FC236}">
                <a16:creationId xmlns:a16="http://schemas.microsoft.com/office/drawing/2014/main" id="{6270F091-B110-4864-B8F8-B3CB581CCE16}"/>
              </a:ext>
            </a:extLst>
          </p:cNvPr>
          <p:cNvSpPr txBox="1"/>
          <p:nvPr/>
        </p:nvSpPr>
        <p:spPr>
          <a:xfrm>
            <a:off x="253809" y="627514"/>
            <a:ext cx="5532393"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How to launch Design Studio</a:t>
            </a:r>
            <a:endParaRPr lang="ru-RU" sz="2400" b="1"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FA060DB5-3C57-42E6-B0FA-F1A4CD0303B4}"/>
              </a:ext>
            </a:extLst>
          </p:cNvPr>
          <p:cNvSpPr txBox="1"/>
          <p:nvPr/>
        </p:nvSpPr>
        <p:spPr>
          <a:xfrm>
            <a:off x="268798" y="1364102"/>
            <a:ext cx="4601980" cy="646331"/>
          </a:xfrm>
          <a:prstGeom prst="rect">
            <a:avLst/>
          </a:prstGeom>
          <a:noFill/>
        </p:spPr>
        <p:txBody>
          <a:bodyPr wrap="square">
            <a:spAutoFit/>
          </a:bodyPr>
          <a:lstStyle/>
          <a:p>
            <a:pPr marL="342900" indent="-342900">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Launch c:\R21\design_studio.bat</a:t>
            </a:r>
          </a:p>
          <a:p>
            <a:pPr marL="342900" indent="-342900">
              <a:buAutoNum type="arabicPeriod"/>
            </a:pPr>
            <a:r>
              <a:rPr lang="en-US" dirty="0">
                <a:latin typeface="Tahoma" panose="020B0604030504040204" pitchFamily="34" charset="0"/>
                <a:ea typeface="Tahoma" panose="020B0604030504040204" pitchFamily="34" charset="0"/>
                <a:cs typeface="Tahoma" panose="020B0604030504040204" pitchFamily="34" charset="0"/>
              </a:rPr>
              <a:t>Click ok to set a directory</a:t>
            </a:r>
            <a:r>
              <a:rPr lang="ru-RU" dirty="0">
                <a:latin typeface="Tahoma" panose="020B0604030504040204" pitchFamily="34" charset="0"/>
                <a:ea typeface="Tahoma" panose="020B0604030504040204" pitchFamily="34" charset="0"/>
                <a:cs typeface="Tahoma" panose="020B0604030504040204" pitchFamily="34" charset="0"/>
              </a:rPr>
              <a:t>:</a:t>
            </a:r>
          </a:p>
        </p:txBody>
      </p:sp>
      <p:pic>
        <p:nvPicPr>
          <p:cNvPr id="21" name="Рисунок 20" descr="Изображение выглядит как текст&#10;&#10;Автоматически созданное описание">
            <a:extLst>
              <a:ext uri="{FF2B5EF4-FFF2-40B4-BE49-F238E27FC236}">
                <a16:creationId xmlns:a16="http://schemas.microsoft.com/office/drawing/2014/main" id="{901138FB-FFDE-403D-8AD8-BFC5463A257C}"/>
              </a:ext>
            </a:extLst>
          </p:cNvPr>
          <p:cNvPicPr>
            <a:picLocks noChangeAspect="1"/>
          </p:cNvPicPr>
          <p:nvPr/>
        </p:nvPicPr>
        <p:blipFill>
          <a:blip r:embed="rId6"/>
          <a:stretch>
            <a:fillRect/>
          </a:stretch>
        </p:blipFill>
        <p:spPr>
          <a:xfrm>
            <a:off x="1364464" y="2076578"/>
            <a:ext cx="5940425" cy="2650490"/>
          </a:xfrm>
          <a:prstGeom prst="rect">
            <a:avLst/>
          </a:prstGeom>
        </p:spPr>
      </p:pic>
      <p:sp>
        <p:nvSpPr>
          <p:cNvPr id="22" name="Line 6">
            <a:extLst>
              <a:ext uri="{FF2B5EF4-FFF2-40B4-BE49-F238E27FC236}">
                <a16:creationId xmlns:a16="http://schemas.microsoft.com/office/drawing/2014/main" id="{0E1B8A45-715B-4B50-A039-BD17C7187A9C}"/>
              </a:ext>
            </a:extLst>
          </p:cNvPr>
          <p:cNvSpPr>
            <a:spLocks noChangeShapeType="1"/>
          </p:cNvSpPr>
          <p:nvPr/>
        </p:nvSpPr>
        <p:spPr bwMode="auto">
          <a:xfrm>
            <a:off x="5079468" y="3983217"/>
            <a:ext cx="706734" cy="47719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2038934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7</a:t>
            </a:fld>
            <a:endParaRPr lang="ru-RU"/>
          </a:p>
        </p:txBody>
      </p:sp>
      <p:sp>
        <p:nvSpPr>
          <p:cNvPr id="16" name="TextBox 15">
            <a:extLst>
              <a:ext uri="{FF2B5EF4-FFF2-40B4-BE49-F238E27FC236}">
                <a16:creationId xmlns:a16="http://schemas.microsoft.com/office/drawing/2014/main" id="{6270F091-B110-4864-B8F8-B3CB581CCE16}"/>
              </a:ext>
            </a:extLst>
          </p:cNvPr>
          <p:cNvSpPr txBox="1"/>
          <p:nvPr/>
        </p:nvSpPr>
        <p:spPr>
          <a:xfrm>
            <a:off x="253809" y="627514"/>
            <a:ext cx="5532393"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How to launch Design Studio</a:t>
            </a:r>
            <a:endParaRPr lang="ru-RU" sz="2400" b="1" dirty="0">
              <a:latin typeface="Tahoma" panose="020B0604030504040204" pitchFamily="34" charset="0"/>
              <a:ea typeface="Tahoma" panose="020B0604030504040204" pitchFamily="34" charset="0"/>
              <a:cs typeface="Tahoma" panose="020B0604030504040204" pitchFamily="34" charset="0"/>
            </a:endParaRPr>
          </a:p>
        </p:txBody>
      </p:sp>
      <p:pic>
        <p:nvPicPr>
          <p:cNvPr id="5" name="Рисунок 4">
            <a:extLst>
              <a:ext uri="{FF2B5EF4-FFF2-40B4-BE49-F238E27FC236}">
                <a16:creationId xmlns:a16="http://schemas.microsoft.com/office/drawing/2014/main" id="{713EBDDD-A068-48DE-9CB0-EBDC4112742E}"/>
              </a:ext>
            </a:extLst>
          </p:cNvPr>
          <p:cNvPicPr>
            <a:picLocks noChangeAspect="1"/>
          </p:cNvPicPr>
          <p:nvPr/>
        </p:nvPicPr>
        <p:blipFill rotWithShape="1">
          <a:blip r:embed="rId6"/>
          <a:srcRect r="77705" b="69740"/>
          <a:stretch/>
        </p:blipFill>
        <p:spPr>
          <a:xfrm>
            <a:off x="2540600" y="1308756"/>
            <a:ext cx="4244462" cy="3238928"/>
          </a:xfrm>
          <a:prstGeom prst="rect">
            <a:avLst/>
          </a:prstGeom>
        </p:spPr>
      </p:pic>
      <p:sp>
        <p:nvSpPr>
          <p:cNvPr id="13" name="Line 6">
            <a:extLst>
              <a:ext uri="{FF2B5EF4-FFF2-40B4-BE49-F238E27FC236}">
                <a16:creationId xmlns:a16="http://schemas.microsoft.com/office/drawing/2014/main" id="{1FEAD438-9E02-4ECA-B9A3-B95F54A8F850}"/>
              </a:ext>
            </a:extLst>
          </p:cNvPr>
          <p:cNvSpPr>
            <a:spLocks noChangeShapeType="1"/>
          </p:cNvSpPr>
          <p:nvPr/>
        </p:nvSpPr>
        <p:spPr bwMode="auto">
          <a:xfrm flipV="1">
            <a:off x="1795789" y="2168072"/>
            <a:ext cx="841734" cy="200373"/>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4" name="Line 6">
            <a:extLst>
              <a:ext uri="{FF2B5EF4-FFF2-40B4-BE49-F238E27FC236}">
                <a16:creationId xmlns:a16="http://schemas.microsoft.com/office/drawing/2014/main" id="{893BD196-9685-4DB5-8E53-58A6ED02B31F}"/>
              </a:ext>
            </a:extLst>
          </p:cNvPr>
          <p:cNvSpPr>
            <a:spLocks noChangeShapeType="1"/>
          </p:cNvSpPr>
          <p:nvPr/>
        </p:nvSpPr>
        <p:spPr bwMode="auto">
          <a:xfrm flipH="1" flipV="1">
            <a:off x="3733317" y="2545283"/>
            <a:ext cx="1064302" cy="52628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7" name="TextBox 16">
            <a:extLst>
              <a:ext uri="{FF2B5EF4-FFF2-40B4-BE49-F238E27FC236}">
                <a16:creationId xmlns:a16="http://schemas.microsoft.com/office/drawing/2014/main" id="{1601544D-609C-4E8C-9120-8A8D97DFF68B}"/>
              </a:ext>
            </a:extLst>
          </p:cNvPr>
          <p:cNvSpPr txBox="1"/>
          <p:nvPr/>
        </p:nvSpPr>
        <p:spPr>
          <a:xfrm>
            <a:off x="1454042" y="2266226"/>
            <a:ext cx="404735"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1</a:t>
            </a:r>
            <a:endParaRPr lang="ru-RU" sz="2400" dirty="0"/>
          </a:p>
        </p:txBody>
      </p:sp>
      <p:sp>
        <p:nvSpPr>
          <p:cNvPr id="18" name="TextBox 17">
            <a:extLst>
              <a:ext uri="{FF2B5EF4-FFF2-40B4-BE49-F238E27FC236}">
                <a16:creationId xmlns:a16="http://schemas.microsoft.com/office/drawing/2014/main" id="{1E5EB3CA-F39C-404E-85E0-C1D937599EC4}"/>
              </a:ext>
            </a:extLst>
          </p:cNvPr>
          <p:cNvSpPr txBox="1"/>
          <p:nvPr/>
        </p:nvSpPr>
        <p:spPr>
          <a:xfrm>
            <a:off x="4874298" y="2928290"/>
            <a:ext cx="404735"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2</a:t>
            </a:r>
            <a:endParaRPr lang="ru-RU" sz="2400" dirty="0"/>
          </a:p>
        </p:txBody>
      </p:sp>
    </p:spTree>
    <p:extLst>
      <p:ext uri="{BB962C8B-B14F-4D97-AF65-F5344CB8AC3E}">
        <p14:creationId xmlns:p14="http://schemas.microsoft.com/office/powerpoint/2010/main" val="1480844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0E8F39DF-F9C9-4E33-B947-13F9FBFA9E5F}"/>
              </a:ext>
            </a:extLst>
          </p:cNvPr>
          <p:cNvPicPr>
            <a:picLocks noChangeAspect="1"/>
          </p:cNvPicPr>
          <p:nvPr/>
        </p:nvPicPr>
        <p:blipFill>
          <a:blip r:embed="rId2"/>
          <a:stretch>
            <a:fillRect/>
          </a:stretch>
        </p:blipFill>
        <p:spPr>
          <a:xfrm>
            <a:off x="2138362" y="1070609"/>
            <a:ext cx="3989587" cy="3849053"/>
          </a:xfrm>
          <a:prstGeom prst="rect">
            <a:avLst/>
          </a:prstGeom>
        </p:spPr>
      </p:pic>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8</a:t>
            </a:fld>
            <a:endParaRPr lang="ru-RU"/>
          </a:p>
        </p:txBody>
      </p:sp>
      <p:sp>
        <p:nvSpPr>
          <p:cNvPr id="16" name="TextBox 15">
            <a:extLst>
              <a:ext uri="{FF2B5EF4-FFF2-40B4-BE49-F238E27FC236}">
                <a16:creationId xmlns:a16="http://schemas.microsoft.com/office/drawing/2014/main" id="{6270F091-B110-4864-B8F8-B3CB581CCE16}"/>
              </a:ext>
            </a:extLst>
          </p:cNvPr>
          <p:cNvSpPr txBox="1"/>
          <p:nvPr/>
        </p:nvSpPr>
        <p:spPr>
          <a:xfrm>
            <a:off x="253809" y="627514"/>
            <a:ext cx="5532393"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How to launch Design Studio</a:t>
            </a:r>
            <a:endParaRPr lang="ru-RU" sz="2400" b="1" dirty="0">
              <a:latin typeface="Tahoma" panose="020B0604030504040204" pitchFamily="34" charset="0"/>
              <a:ea typeface="Tahoma" panose="020B0604030504040204" pitchFamily="34" charset="0"/>
              <a:cs typeface="Tahoma" panose="020B0604030504040204" pitchFamily="34" charset="0"/>
            </a:endParaRPr>
          </a:p>
        </p:txBody>
      </p:sp>
      <p:sp>
        <p:nvSpPr>
          <p:cNvPr id="13" name="Line 6">
            <a:extLst>
              <a:ext uri="{FF2B5EF4-FFF2-40B4-BE49-F238E27FC236}">
                <a16:creationId xmlns:a16="http://schemas.microsoft.com/office/drawing/2014/main" id="{1FEAD438-9E02-4ECA-B9A3-B95F54A8F850}"/>
              </a:ext>
            </a:extLst>
          </p:cNvPr>
          <p:cNvSpPr>
            <a:spLocks noChangeShapeType="1"/>
          </p:cNvSpPr>
          <p:nvPr/>
        </p:nvSpPr>
        <p:spPr bwMode="auto">
          <a:xfrm flipV="1">
            <a:off x="1795789" y="2932570"/>
            <a:ext cx="841734" cy="200373"/>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4" name="Line 6">
            <a:extLst>
              <a:ext uri="{FF2B5EF4-FFF2-40B4-BE49-F238E27FC236}">
                <a16:creationId xmlns:a16="http://schemas.microsoft.com/office/drawing/2014/main" id="{893BD196-9685-4DB5-8E53-58A6ED02B31F}"/>
              </a:ext>
            </a:extLst>
          </p:cNvPr>
          <p:cNvSpPr>
            <a:spLocks noChangeShapeType="1"/>
          </p:cNvSpPr>
          <p:nvPr/>
        </p:nvSpPr>
        <p:spPr bwMode="auto">
          <a:xfrm flipH="1">
            <a:off x="4347912" y="4240793"/>
            <a:ext cx="1064302" cy="420826"/>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7" name="TextBox 16">
            <a:extLst>
              <a:ext uri="{FF2B5EF4-FFF2-40B4-BE49-F238E27FC236}">
                <a16:creationId xmlns:a16="http://schemas.microsoft.com/office/drawing/2014/main" id="{1601544D-609C-4E8C-9120-8A8D97DFF68B}"/>
              </a:ext>
            </a:extLst>
          </p:cNvPr>
          <p:cNvSpPr txBox="1"/>
          <p:nvPr/>
        </p:nvSpPr>
        <p:spPr>
          <a:xfrm>
            <a:off x="1454042" y="3030724"/>
            <a:ext cx="404735"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1</a:t>
            </a:r>
            <a:endParaRPr lang="ru-RU" sz="2400" dirty="0"/>
          </a:p>
        </p:txBody>
      </p:sp>
      <p:sp>
        <p:nvSpPr>
          <p:cNvPr id="18" name="TextBox 17">
            <a:extLst>
              <a:ext uri="{FF2B5EF4-FFF2-40B4-BE49-F238E27FC236}">
                <a16:creationId xmlns:a16="http://schemas.microsoft.com/office/drawing/2014/main" id="{1E5EB3CA-F39C-404E-85E0-C1D937599EC4}"/>
              </a:ext>
            </a:extLst>
          </p:cNvPr>
          <p:cNvSpPr txBox="1"/>
          <p:nvPr/>
        </p:nvSpPr>
        <p:spPr>
          <a:xfrm>
            <a:off x="5458913" y="4007580"/>
            <a:ext cx="404735"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2</a:t>
            </a:r>
            <a:endParaRPr lang="ru-RU" sz="2400" dirty="0"/>
          </a:p>
        </p:txBody>
      </p:sp>
    </p:spTree>
    <p:extLst>
      <p:ext uri="{BB962C8B-B14F-4D97-AF65-F5344CB8AC3E}">
        <p14:creationId xmlns:p14="http://schemas.microsoft.com/office/powerpoint/2010/main" val="198945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descr="Изображение выглядит как текст, снимок экрана, внутренний, компьютер&#10;&#10;Автоматически созданное описание">
            <a:extLst>
              <a:ext uri="{FF2B5EF4-FFF2-40B4-BE49-F238E27FC236}">
                <a16:creationId xmlns:a16="http://schemas.microsoft.com/office/drawing/2014/main" id="{5FD92E07-9DB2-4401-8881-8813D8AC07ED}"/>
              </a:ext>
            </a:extLst>
          </p:cNvPr>
          <p:cNvPicPr>
            <a:picLocks noChangeAspect="1"/>
          </p:cNvPicPr>
          <p:nvPr/>
        </p:nvPicPr>
        <p:blipFill rotWithShape="1">
          <a:blip r:embed="rId2"/>
          <a:srcRect l="30065" t="5613" r="29560" b="24482"/>
          <a:stretch/>
        </p:blipFill>
        <p:spPr>
          <a:xfrm>
            <a:off x="4934075" y="671983"/>
            <a:ext cx="4059412" cy="3951928"/>
          </a:xfrm>
          <a:prstGeom prst="rect">
            <a:avLst/>
          </a:prstGeom>
        </p:spPr>
      </p:pic>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Tabbed and Composite Screens in UXP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2561A6FD-D512-4F32-840B-38F93738F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 name="Номер слайда 2">
            <a:extLst>
              <a:ext uri="{FF2B5EF4-FFF2-40B4-BE49-F238E27FC236}">
                <a16:creationId xmlns:a16="http://schemas.microsoft.com/office/drawing/2014/main" id="{C274C521-9A72-4D09-9803-9C29EE44BD30}"/>
              </a:ext>
            </a:extLst>
          </p:cNvPr>
          <p:cNvSpPr>
            <a:spLocks noGrp="1"/>
          </p:cNvSpPr>
          <p:nvPr>
            <p:ph type="sldNum" sz="quarter" idx="12"/>
          </p:nvPr>
        </p:nvSpPr>
        <p:spPr/>
        <p:txBody>
          <a:bodyPr/>
          <a:lstStyle/>
          <a:p>
            <a:fld id="{39FC74CF-8B03-5D41-97A3-DD76EB0CCB80}" type="slidenum">
              <a:rPr lang="ru-RU" smtClean="0"/>
              <a:t>9</a:t>
            </a:fld>
            <a:endParaRPr lang="ru-RU"/>
          </a:p>
        </p:txBody>
      </p:sp>
      <p:sp>
        <p:nvSpPr>
          <p:cNvPr id="16" name="TextBox 15">
            <a:extLst>
              <a:ext uri="{FF2B5EF4-FFF2-40B4-BE49-F238E27FC236}">
                <a16:creationId xmlns:a16="http://schemas.microsoft.com/office/drawing/2014/main" id="{6270F091-B110-4864-B8F8-B3CB581CCE16}"/>
              </a:ext>
            </a:extLst>
          </p:cNvPr>
          <p:cNvSpPr txBox="1"/>
          <p:nvPr/>
        </p:nvSpPr>
        <p:spPr>
          <a:xfrm>
            <a:off x="253809" y="627514"/>
            <a:ext cx="5532393" cy="461665"/>
          </a:xfrm>
          <a:prstGeom prst="rect">
            <a:avLst/>
          </a:prstGeom>
          <a:noFill/>
        </p:spPr>
        <p:txBody>
          <a:bodyPr wrap="square">
            <a:spAutoFit/>
          </a:bodyPr>
          <a:lstStyle/>
          <a:p>
            <a:r>
              <a:rPr lang="en-GB" sz="2400" b="1" dirty="0">
                <a:effectLst/>
                <a:latin typeface="Tahoma" panose="020B0604030504040204" pitchFamily="34" charset="0"/>
                <a:ea typeface="Tahoma" panose="020B0604030504040204" pitchFamily="34" charset="0"/>
                <a:cs typeface="Tahoma" panose="020B0604030504040204" pitchFamily="34" charset="0"/>
              </a:rPr>
              <a:t>How to launch Design Studio</a:t>
            </a:r>
            <a:endParaRPr lang="ru-RU" sz="2400" b="1" dirty="0">
              <a:latin typeface="Tahoma" panose="020B0604030504040204" pitchFamily="34" charset="0"/>
              <a:ea typeface="Tahoma" panose="020B0604030504040204" pitchFamily="34" charset="0"/>
              <a:cs typeface="Tahoma" panose="020B0604030504040204" pitchFamily="34" charset="0"/>
            </a:endParaRPr>
          </a:p>
        </p:txBody>
      </p:sp>
      <p:sp>
        <p:nvSpPr>
          <p:cNvPr id="13" name="Line 6">
            <a:extLst>
              <a:ext uri="{FF2B5EF4-FFF2-40B4-BE49-F238E27FC236}">
                <a16:creationId xmlns:a16="http://schemas.microsoft.com/office/drawing/2014/main" id="{1FEAD438-9E02-4ECA-B9A3-B95F54A8F850}"/>
              </a:ext>
            </a:extLst>
          </p:cNvPr>
          <p:cNvSpPr>
            <a:spLocks noChangeShapeType="1"/>
          </p:cNvSpPr>
          <p:nvPr/>
        </p:nvSpPr>
        <p:spPr bwMode="auto">
          <a:xfrm>
            <a:off x="4209925" y="2285777"/>
            <a:ext cx="988601" cy="86759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4" name="Line 6">
            <a:extLst>
              <a:ext uri="{FF2B5EF4-FFF2-40B4-BE49-F238E27FC236}">
                <a16:creationId xmlns:a16="http://schemas.microsoft.com/office/drawing/2014/main" id="{893BD196-9685-4DB5-8E53-58A6ED02B31F}"/>
              </a:ext>
            </a:extLst>
          </p:cNvPr>
          <p:cNvSpPr>
            <a:spLocks noChangeShapeType="1"/>
          </p:cNvSpPr>
          <p:nvPr/>
        </p:nvSpPr>
        <p:spPr bwMode="auto">
          <a:xfrm flipV="1">
            <a:off x="7502846" y="4471516"/>
            <a:ext cx="202098" cy="461665"/>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17" name="TextBox 16">
            <a:extLst>
              <a:ext uri="{FF2B5EF4-FFF2-40B4-BE49-F238E27FC236}">
                <a16:creationId xmlns:a16="http://schemas.microsoft.com/office/drawing/2014/main" id="{1601544D-609C-4E8C-9120-8A8D97DFF68B}"/>
              </a:ext>
            </a:extLst>
          </p:cNvPr>
          <p:cNvSpPr txBox="1"/>
          <p:nvPr/>
        </p:nvSpPr>
        <p:spPr>
          <a:xfrm>
            <a:off x="2019145" y="1975323"/>
            <a:ext cx="2556153" cy="461665"/>
          </a:xfrm>
          <a:prstGeom prst="rect">
            <a:avLst/>
          </a:prstGeom>
          <a:noFill/>
        </p:spPr>
        <p:txBody>
          <a:bodyPr wrap="square">
            <a:spAutoFit/>
          </a:bodyPr>
          <a:lstStyle/>
          <a:p>
            <a:r>
              <a:rPr lang="ru-RU" sz="2400" b="1" dirty="0">
                <a:effectLst/>
                <a:latin typeface="Tahoma" panose="020B0604030504040204" pitchFamily="34" charset="0"/>
                <a:ea typeface="Tahoma" panose="020B0604030504040204" pitchFamily="34" charset="0"/>
                <a:cs typeface="Tahoma" panose="020B0604030504040204" pitchFamily="34" charset="0"/>
              </a:rPr>
              <a:t>2.</a:t>
            </a:r>
            <a:r>
              <a:rPr lang="en-GB" sz="2400" b="1" dirty="0">
                <a:effectLst/>
                <a:latin typeface="Tahoma" panose="020B0604030504040204" pitchFamily="34" charset="0"/>
                <a:ea typeface="Tahoma" panose="020B0604030504040204" pitchFamily="34" charset="0"/>
                <a:cs typeface="Tahoma" panose="020B0604030504040204" pitchFamily="34" charset="0"/>
              </a:rPr>
              <a:t> </a:t>
            </a:r>
            <a:r>
              <a:rPr lang="en-GB" dirty="0">
                <a:effectLst/>
                <a:latin typeface="Tahoma" panose="020B0604030504040204" pitchFamily="34" charset="0"/>
                <a:ea typeface="Tahoma" panose="020B0604030504040204" pitchFamily="34" charset="0"/>
                <a:cs typeface="Tahoma" panose="020B0604030504040204" pitchFamily="34" charset="0"/>
              </a:rPr>
              <a:t>Fill 3 fields here</a:t>
            </a:r>
            <a:r>
              <a:rPr lang="ru-RU" dirty="0">
                <a:effectLst/>
                <a:latin typeface="Tahoma" panose="020B0604030504040204" pitchFamily="34" charset="0"/>
                <a:ea typeface="Tahoma" panose="020B0604030504040204" pitchFamily="34" charset="0"/>
                <a:cs typeface="Tahoma" panose="020B0604030504040204" pitchFamily="34" charset="0"/>
              </a:rPr>
              <a:t>:</a:t>
            </a:r>
            <a:endParaRPr lang="ru-RU" sz="2400" dirty="0"/>
          </a:p>
        </p:txBody>
      </p:sp>
      <p:sp>
        <p:nvSpPr>
          <p:cNvPr id="18" name="TextBox 17">
            <a:extLst>
              <a:ext uri="{FF2B5EF4-FFF2-40B4-BE49-F238E27FC236}">
                <a16:creationId xmlns:a16="http://schemas.microsoft.com/office/drawing/2014/main" id="{1E5EB3CA-F39C-404E-85E0-C1D937599EC4}"/>
              </a:ext>
            </a:extLst>
          </p:cNvPr>
          <p:cNvSpPr txBox="1"/>
          <p:nvPr/>
        </p:nvSpPr>
        <p:spPr>
          <a:xfrm>
            <a:off x="7098111" y="4691831"/>
            <a:ext cx="404735" cy="461665"/>
          </a:xfrm>
          <a:prstGeom prst="rect">
            <a:avLst/>
          </a:prstGeom>
          <a:noFill/>
        </p:spPr>
        <p:txBody>
          <a:bodyPr wrap="square">
            <a:spAutoFit/>
          </a:bodyPr>
          <a:lstStyle/>
          <a:p>
            <a:r>
              <a:rPr lang="ru-RU" sz="2400" b="1" dirty="0">
                <a:latin typeface="Tahoma" panose="020B0604030504040204" pitchFamily="34" charset="0"/>
                <a:ea typeface="Tahoma" panose="020B0604030504040204" pitchFamily="34" charset="0"/>
                <a:cs typeface="Tahoma" panose="020B0604030504040204" pitchFamily="34" charset="0"/>
              </a:rPr>
              <a:t>3</a:t>
            </a:r>
            <a:endParaRPr lang="ru-RU" sz="2400" dirty="0"/>
          </a:p>
        </p:txBody>
      </p:sp>
      <p:sp>
        <p:nvSpPr>
          <p:cNvPr id="19" name="TextBox 18">
            <a:extLst>
              <a:ext uri="{FF2B5EF4-FFF2-40B4-BE49-F238E27FC236}">
                <a16:creationId xmlns:a16="http://schemas.microsoft.com/office/drawing/2014/main" id="{27016EC1-E356-4735-B7A5-46FE08983DD7}"/>
              </a:ext>
            </a:extLst>
          </p:cNvPr>
          <p:cNvSpPr txBox="1"/>
          <p:nvPr/>
        </p:nvSpPr>
        <p:spPr>
          <a:xfrm>
            <a:off x="-29981" y="2857722"/>
            <a:ext cx="4964055" cy="1469826"/>
          </a:xfrm>
          <a:prstGeom prst="rect">
            <a:avLst/>
          </a:prstGeom>
          <a:noFill/>
        </p:spPr>
        <p:txBody>
          <a:bodyPr wrap="square">
            <a:spAutoFit/>
          </a:bodyPr>
          <a:lstStyle/>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tafj.home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C:\R21\TAFJ</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temn.tafj.directory.insert</a:t>
            </a:r>
            <a:r>
              <a:rPr lang="ru-RU"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C:\R21\T24\T24_BP</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temn.tafj.directory.precompile</a:t>
            </a:r>
            <a:r>
              <a:rPr lang="ru-RU"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=C:\R21\T24\t24lib;C:\R21\TAFJ\data/</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tafj</a:t>
            </a:r>
            <a:r>
              <a:rPr lang="en-US" sz="1800" dirty="0">
                <a:effectLst/>
                <a:latin typeface="Calibri" panose="020F0502020204030204" pitchFamily="34" charset="0"/>
                <a:ea typeface="Calibri" panose="020F0502020204030204" pitchFamily="34" charset="0"/>
                <a:cs typeface="Times New Roman" panose="02020603050405020304" pitchFamily="18" charset="0"/>
              </a:rPr>
              <a:t>/jars</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371AD655-5D38-472C-8498-F185D8CC5411}"/>
              </a:ext>
            </a:extLst>
          </p:cNvPr>
          <p:cNvSpPr txBox="1"/>
          <p:nvPr/>
        </p:nvSpPr>
        <p:spPr>
          <a:xfrm>
            <a:off x="1726790" y="1092924"/>
            <a:ext cx="2827909" cy="461665"/>
          </a:xfrm>
          <a:prstGeom prst="rect">
            <a:avLst/>
          </a:prstGeom>
          <a:noFill/>
        </p:spPr>
        <p:txBody>
          <a:bodyPr wrap="square">
            <a:spAutoFit/>
          </a:bodyPr>
          <a:lstStyle/>
          <a:p>
            <a:r>
              <a:rPr lang="en-US" sz="2400" b="1" dirty="0">
                <a:effectLst/>
                <a:latin typeface="Tahoma" panose="020B0604030504040204" pitchFamily="34" charset="0"/>
                <a:ea typeface="Tahoma" panose="020B0604030504040204" pitchFamily="34" charset="0"/>
                <a:cs typeface="Tahoma" panose="020B0604030504040204" pitchFamily="34" charset="0"/>
              </a:rPr>
              <a:t>1</a:t>
            </a:r>
            <a:r>
              <a:rPr lang="ru-RU" sz="2400" b="1" dirty="0">
                <a:effectLst/>
                <a:latin typeface="Tahoma" panose="020B0604030504040204" pitchFamily="34" charset="0"/>
                <a:ea typeface="Tahoma" panose="020B0604030504040204" pitchFamily="34" charset="0"/>
                <a:cs typeface="Tahoma" panose="020B0604030504040204" pitchFamily="34" charset="0"/>
              </a:rPr>
              <a:t>.</a:t>
            </a:r>
            <a:r>
              <a:rPr lang="en-GB" sz="2400" b="1" dirty="0">
                <a:effectLst/>
                <a:latin typeface="Tahoma" panose="020B0604030504040204" pitchFamily="34" charset="0"/>
                <a:ea typeface="Tahoma" panose="020B0604030504040204" pitchFamily="34" charset="0"/>
                <a:cs typeface="Tahoma" panose="020B0604030504040204" pitchFamily="34" charset="0"/>
              </a:rPr>
              <a:t> </a:t>
            </a:r>
            <a:r>
              <a:rPr lang="en-GB" dirty="0">
                <a:effectLst/>
                <a:latin typeface="Tahoma" panose="020B0604030504040204" pitchFamily="34" charset="0"/>
                <a:ea typeface="Tahoma" panose="020B0604030504040204" pitchFamily="34" charset="0"/>
                <a:cs typeface="Tahoma" panose="020B0604030504040204" pitchFamily="34" charset="0"/>
              </a:rPr>
              <a:t>Choose a template</a:t>
            </a:r>
            <a:r>
              <a:rPr lang="ru-RU" dirty="0">
                <a:effectLst/>
                <a:latin typeface="Tahoma" panose="020B0604030504040204" pitchFamily="34" charset="0"/>
                <a:ea typeface="Tahoma" panose="020B0604030504040204" pitchFamily="34" charset="0"/>
                <a:cs typeface="Tahoma" panose="020B0604030504040204" pitchFamily="34" charset="0"/>
              </a:rPr>
              <a:t>:</a:t>
            </a:r>
            <a:endParaRPr lang="ru-RU" sz="2400" dirty="0"/>
          </a:p>
        </p:txBody>
      </p:sp>
      <p:sp>
        <p:nvSpPr>
          <p:cNvPr id="21" name="Line 6">
            <a:extLst>
              <a:ext uri="{FF2B5EF4-FFF2-40B4-BE49-F238E27FC236}">
                <a16:creationId xmlns:a16="http://schemas.microsoft.com/office/drawing/2014/main" id="{61424B81-5B52-4017-80FE-C67BDC9E1534}"/>
              </a:ext>
            </a:extLst>
          </p:cNvPr>
          <p:cNvSpPr>
            <a:spLocks noChangeShapeType="1"/>
          </p:cNvSpPr>
          <p:nvPr/>
        </p:nvSpPr>
        <p:spPr bwMode="auto">
          <a:xfrm>
            <a:off x="4159086" y="1391842"/>
            <a:ext cx="988601" cy="58348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Tree>
    <p:extLst>
      <p:ext uri="{BB962C8B-B14F-4D97-AF65-F5344CB8AC3E}">
        <p14:creationId xmlns:p14="http://schemas.microsoft.com/office/powerpoint/2010/main" val="4003998919"/>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7519</TotalTime>
  <Words>2407</Words>
  <Application>Microsoft Office PowerPoint</Application>
  <PresentationFormat>Экран (16:9)</PresentationFormat>
  <Paragraphs>375</Paragraphs>
  <Slides>52</Slides>
  <Notes>24</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52</vt:i4>
      </vt:variant>
    </vt:vector>
  </HeadingPairs>
  <TitlesOfParts>
    <vt:vector size="57" baseType="lpstr">
      <vt:lpstr>Arial</vt:lpstr>
      <vt:lpstr>Calibri</vt:lpstr>
      <vt:lpstr>Tahoma</vt:lpstr>
      <vt:lpstr>Times New Roman</vt:lpstr>
      <vt:lpstr>Тема Office</vt:lpstr>
      <vt:lpstr>Session 10. Tabbed and Composite Screens</vt:lpstr>
      <vt:lpstr>     Agenda</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 T24 Tabbed Screens</vt:lpstr>
      <vt:lpstr> T24 Tabbed Screens</vt:lpstr>
      <vt:lpstr> T24 Tabbed Screens</vt:lpstr>
      <vt:lpstr>T24 Tabbed Screens</vt:lpstr>
      <vt:lpstr>T24 Tabbed Screens</vt:lpstr>
      <vt:lpstr>Demo 1 – Tabbed Screen Creation</vt:lpstr>
      <vt:lpstr>Demo 1 – Tabbed Screen Creation</vt:lpstr>
      <vt:lpstr>Demo 1 – Tabbed Screen Creation</vt:lpstr>
      <vt:lpstr>Demo 1 – Tabbed Screen Creation</vt:lpstr>
      <vt:lpstr>Demo 1 – Tabbed Screen Creation</vt:lpstr>
      <vt:lpstr>Demo 1 – Tabbed Screen Creation</vt:lpstr>
      <vt:lpstr>Demo 1 – Tabbed Screen Creation</vt:lpstr>
      <vt:lpstr>Demo 1 – Tabbed Screen Creation</vt:lpstr>
      <vt:lpstr>     Workshop - 1</vt:lpstr>
      <vt:lpstr> T24 Composite Screens</vt:lpstr>
      <vt:lpstr> T24 Composite Screens</vt:lpstr>
      <vt:lpstr> T24 Composite Screens</vt:lpstr>
      <vt:lpstr>T24 Tabbed Screens</vt:lpstr>
      <vt:lpstr>Demo 2 - Create Composite Screen</vt:lpstr>
      <vt:lpstr>Demo 2 - Create Composite Screen</vt:lpstr>
      <vt:lpstr>Demo 2 - Create Composite Screen</vt:lpstr>
      <vt:lpstr>Demo 2 - Create Composite Screen</vt:lpstr>
      <vt:lpstr>Demo 2 - Create Composite Screen</vt:lpstr>
      <vt:lpstr>Demo 2 - Create Composite Screen</vt:lpstr>
      <vt:lpstr>Demo 2 - Create Composite Screen</vt:lpstr>
      <vt:lpstr>Demo 2 - Create Composite Screen</vt:lpstr>
      <vt:lpstr>Demo 2 - Create Composite Screen</vt:lpstr>
      <vt:lpstr>Demo 2 - Create Composite Screen</vt:lpstr>
      <vt:lpstr>     Workshop - 2</vt:lpstr>
      <vt:lpstr> T24 Composite Screens</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Tabbed and Composite Screens in UXP</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392</cp:revision>
  <dcterms:created xsi:type="dcterms:W3CDTF">2018-08-16T12:20:01Z</dcterms:created>
  <dcterms:modified xsi:type="dcterms:W3CDTF">2021-10-11T22:50:37Z</dcterms:modified>
</cp:coreProperties>
</file>